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7" r:id="rId1"/>
  </p:sldMasterIdLst>
  <p:notesMasterIdLst>
    <p:notesMasterId r:id="rId47"/>
  </p:notesMasterIdLst>
  <p:handoutMasterIdLst>
    <p:handoutMasterId r:id="rId48"/>
  </p:handoutMasterIdLst>
  <p:sldIdLst>
    <p:sldId id="256" r:id="rId2"/>
    <p:sldId id="268" r:id="rId3"/>
    <p:sldId id="269" r:id="rId4"/>
    <p:sldId id="270" r:id="rId5"/>
    <p:sldId id="271" r:id="rId6"/>
    <p:sldId id="272" r:id="rId7"/>
    <p:sldId id="273" r:id="rId8"/>
    <p:sldId id="274" r:id="rId9"/>
    <p:sldId id="275" r:id="rId10"/>
    <p:sldId id="276" r:id="rId11"/>
    <p:sldId id="277" r:id="rId12"/>
    <p:sldId id="278"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8" r:id="rId29"/>
    <p:sldId id="295" r:id="rId30"/>
    <p:sldId id="296" r:id="rId31"/>
    <p:sldId id="297"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2" r:id="rId45"/>
    <p:sldId id="311" r:id="rId4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2" d="100"/>
          <a:sy n="62" d="100"/>
        </p:scale>
        <p:origin x="1400"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30AE88-C4EC-855A-188C-B8ABD518D11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373D3EB9-6AB1-D888-43AE-B851F46CE587}"/>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198400E2-DDB2-4505-B6C9-C9B84E147F95}" type="datetimeFigureOut">
              <a:rPr lang="en-US"/>
              <a:pPr>
                <a:defRPr/>
              </a:pPr>
              <a:t>2/10/2023</a:t>
            </a:fld>
            <a:endParaRPr lang="en-US"/>
          </a:p>
        </p:txBody>
      </p:sp>
      <p:sp>
        <p:nvSpPr>
          <p:cNvPr id="4" name="Footer Placeholder 3">
            <a:extLst>
              <a:ext uri="{FF2B5EF4-FFF2-40B4-BE49-F238E27FC236}">
                <a16:creationId xmlns:a16="http://schemas.microsoft.com/office/drawing/2014/main" id="{518957EE-FFB2-B481-B9DB-67CC19C396F8}"/>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F08D8CB7-1392-B9CA-289A-0B2593A516E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F1B7008-D769-4D7C-A9F5-85BA73A5CEF8}"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9BF927-158C-7622-16AF-EDEDE5AF18F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9786D7B5-2EEA-EE3C-D323-4BDBCC787B45}"/>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05C3533B-45EF-44F4-B6BF-B9B5368BB44D}" type="datetimeFigureOut">
              <a:rPr lang="en-US"/>
              <a:pPr>
                <a:defRPr/>
              </a:pPr>
              <a:t>2/10/2023</a:t>
            </a:fld>
            <a:endParaRPr lang="en-US"/>
          </a:p>
        </p:txBody>
      </p:sp>
      <p:sp>
        <p:nvSpPr>
          <p:cNvPr id="4" name="Slide Image Placeholder 3">
            <a:extLst>
              <a:ext uri="{FF2B5EF4-FFF2-40B4-BE49-F238E27FC236}">
                <a16:creationId xmlns:a16="http://schemas.microsoft.com/office/drawing/2014/main" id="{37DD9DBB-2FB8-B9DA-F6B2-DAD9930CCF7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DE2D874-CCD0-14F9-E843-07AB1DF0FE9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8C1C7AB-0DA1-C6AD-B9DA-2B15D5C504D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6B8A8BA-FA8E-79EF-0DD1-CF2C56C285C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7AD1D0D-C40E-43EE-8175-B25D4C908E3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B76C9C9E-2C60-7B80-80CC-8D1FD080C7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FE847D2B-3AE8-00C4-1252-F01D83DAEB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9156" name="Slide Number Placeholder 3">
            <a:extLst>
              <a:ext uri="{FF2B5EF4-FFF2-40B4-BE49-F238E27FC236}">
                <a16:creationId xmlns:a16="http://schemas.microsoft.com/office/drawing/2014/main" id="{C99DBA82-8C7A-26C3-8065-4869A93457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F613F122-B1AF-4AE7-B432-BD03F69B9E38}" type="slidenum">
              <a:rPr lang="en-US" altLang="en-US"/>
              <a:pPr eaLnBrk="1" hangingPunct="1"/>
              <a:t>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466D1F6-8C9E-340A-46A7-C6502C212B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A007F35C-77E5-A053-C69D-1820CC2378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0180" name="Slide Number Placeholder 3">
            <a:extLst>
              <a:ext uri="{FF2B5EF4-FFF2-40B4-BE49-F238E27FC236}">
                <a16:creationId xmlns:a16="http://schemas.microsoft.com/office/drawing/2014/main" id="{AC982219-2609-BC15-11E1-57CD83A928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F84FBD9B-292A-43AB-B814-A34E01D98A4E}" type="slidenum">
              <a:rPr lang="en-US" altLang="en-US"/>
              <a:pPr eaLnBrk="1" hangingPunct="1"/>
              <a:t>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D0C6F16C-1F38-50AD-BA73-CD19672387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8C6A94FF-C761-A84A-A144-227407C8D2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When playing video, clicking elsewhere causes video to end. Duration of video is 4 minutes and 5 seconds.</a:t>
            </a:r>
          </a:p>
        </p:txBody>
      </p:sp>
      <p:sp>
        <p:nvSpPr>
          <p:cNvPr id="51204" name="Slide Number Placeholder 3">
            <a:extLst>
              <a:ext uri="{FF2B5EF4-FFF2-40B4-BE49-F238E27FC236}">
                <a16:creationId xmlns:a16="http://schemas.microsoft.com/office/drawing/2014/main" id="{B0318D50-35AA-C5F4-C5F2-C934D38363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0D4A3161-FA6A-42D7-94AE-D2D28FB95266}" type="slidenum">
              <a:rPr lang="en-US" altLang="en-US"/>
              <a:pPr eaLnBrk="1" hangingPunct="1"/>
              <a:t>10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B14C1980-A9E3-06E6-6743-E19E130A60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A5BCEE2D-977F-DF02-46EB-5192D3744B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Audio duration is 2 minutes and 50 seconds. Clicking anywhere on the slide causes music to stop.</a:t>
            </a:r>
          </a:p>
        </p:txBody>
      </p:sp>
      <p:sp>
        <p:nvSpPr>
          <p:cNvPr id="52228" name="Slide Number Placeholder 3">
            <a:extLst>
              <a:ext uri="{FF2B5EF4-FFF2-40B4-BE49-F238E27FC236}">
                <a16:creationId xmlns:a16="http://schemas.microsoft.com/office/drawing/2014/main" id="{A0B99E88-F92D-9543-4FC5-0F43342618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DC74CC3F-F2E3-4134-9914-0089106B9724}" type="slidenum">
              <a:rPr lang="en-US" altLang="en-US"/>
              <a:pPr eaLnBrk="1" hangingPunct="1"/>
              <a:t>16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DD5372A-A62F-0054-060D-3D809B2B45DE}"/>
              </a:ext>
            </a:extLst>
          </p:cNvPr>
          <p:cNvSpPr>
            <a:spLocks noGrp="1"/>
          </p:cNvSpPr>
          <p:nvPr>
            <p:ph type="dt" sz="half" idx="10"/>
          </p:nvPr>
        </p:nvSpPr>
        <p:spPr/>
        <p:txBody>
          <a:bodyPr/>
          <a:lstStyle>
            <a:lvl1pPr>
              <a:defRPr/>
            </a:lvl1pPr>
          </a:lstStyle>
          <a:p>
            <a:pPr>
              <a:defRPr/>
            </a:pPr>
            <a:fld id="{0691A2C8-5150-4681-8B21-B1A5BF7C3890}" type="datetimeFigureOut">
              <a:rPr lang="en-US"/>
              <a:pPr>
                <a:defRPr/>
              </a:pPr>
              <a:t>2/10/2023</a:t>
            </a:fld>
            <a:endParaRPr lang="en-US"/>
          </a:p>
        </p:txBody>
      </p:sp>
      <p:sp>
        <p:nvSpPr>
          <p:cNvPr id="5" name="Footer Placeholder 4">
            <a:extLst>
              <a:ext uri="{FF2B5EF4-FFF2-40B4-BE49-F238E27FC236}">
                <a16:creationId xmlns:a16="http://schemas.microsoft.com/office/drawing/2014/main" id="{6FE70EE8-956B-B643-EB68-A7B322422C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75F6D5-8791-63B8-02EC-B78999DC2CD6}"/>
              </a:ext>
            </a:extLst>
          </p:cNvPr>
          <p:cNvSpPr>
            <a:spLocks noGrp="1"/>
          </p:cNvSpPr>
          <p:nvPr>
            <p:ph type="sldNum" sz="quarter" idx="12"/>
          </p:nvPr>
        </p:nvSpPr>
        <p:spPr/>
        <p:txBody>
          <a:bodyPr/>
          <a:lstStyle>
            <a:lvl1pPr>
              <a:defRPr/>
            </a:lvl1pPr>
          </a:lstStyle>
          <a:p>
            <a:fld id="{F479F38C-D399-4E4E-B552-385B069C193F}" type="slidenum">
              <a:rPr lang="en-US" altLang="en-US"/>
              <a:pPr/>
              <a:t>‹#›</a:t>
            </a:fld>
            <a:endParaRPr lang="en-US" altLang="en-US"/>
          </a:p>
        </p:txBody>
      </p:sp>
    </p:spTree>
    <p:extLst>
      <p:ext uri="{BB962C8B-B14F-4D97-AF65-F5344CB8AC3E}">
        <p14:creationId xmlns:p14="http://schemas.microsoft.com/office/powerpoint/2010/main" val="207920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4D299-FC10-46A8-4C39-245F69A91DAD}"/>
              </a:ext>
            </a:extLst>
          </p:cNvPr>
          <p:cNvSpPr>
            <a:spLocks noGrp="1"/>
          </p:cNvSpPr>
          <p:nvPr>
            <p:ph type="dt" sz="half" idx="10"/>
          </p:nvPr>
        </p:nvSpPr>
        <p:spPr/>
        <p:txBody>
          <a:bodyPr/>
          <a:lstStyle>
            <a:lvl1pPr>
              <a:defRPr/>
            </a:lvl1pPr>
          </a:lstStyle>
          <a:p>
            <a:pPr>
              <a:defRPr/>
            </a:pPr>
            <a:fld id="{BB8DDAE9-16DE-4D9F-A7AD-9C8EDBA2D62A}" type="datetimeFigureOut">
              <a:rPr lang="en-US"/>
              <a:pPr>
                <a:defRPr/>
              </a:pPr>
              <a:t>2/10/2023</a:t>
            </a:fld>
            <a:endParaRPr lang="en-US"/>
          </a:p>
        </p:txBody>
      </p:sp>
      <p:sp>
        <p:nvSpPr>
          <p:cNvPr id="5" name="Footer Placeholder 4">
            <a:extLst>
              <a:ext uri="{FF2B5EF4-FFF2-40B4-BE49-F238E27FC236}">
                <a16:creationId xmlns:a16="http://schemas.microsoft.com/office/drawing/2014/main" id="{F6B46A65-A315-656D-9772-A52655BEBC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60B43D-2149-9F7C-4322-2AA37B29CCE1}"/>
              </a:ext>
            </a:extLst>
          </p:cNvPr>
          <p:cNvSpPr>
            <a:spLocks noGrp="1"/>
          </p:cNvSpPr>
          <p:nvPr>
            <p:ph type="sldNum" sz="quarter" idx="12"/>
          </p:nvPr>
        </p:nvSpPr>
        <p:spPr/>
        <p:txBody>
          <a:bodyPr/>
          <a:lstStyle>
            <a:lvl1pPr>
              <a:defRPr/>
            </a:lvl1pPr>
          </a:lstStyle>
          <a:p>
            <a:fld id="{3459F7A7-8E42-41D1-B3A6-A4CD7DED3995}" type="slidenum">
              <a:rPr lang="en-US" altLang="en-US"/>
              <a:pPr/>
              <a:t>‹#›</a:t>
            </a:fld>
            <a:endParaRPr lang="en-US" altLang="en-US"/>
          </a:p>
        </p:txBody>
      </p:sp>
    </p:spTree>
    <p:extLst>
      <p:ext uri="{BB962C8B-B14F-4D97-AF65-F5344CB8AC3E}">
        <p14:creationId xmlns:p14="http://schemas.microsoft.com/office/powerpoint/2010/main" val="1215795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B8EA4B-18EA-6A5C-5885-69647F8D71A8}"/>
              </a:ext>
            </a:extLst>
          </p:cNvPr>
          <p:cNvSpPr>
            <a:spLocks noGrp="1"/>
          </p:cNvSpPr>
          <p:nvPr>
            <p:ph type="dt" sz="half" idx="10"/>
          </p:nvPr>
        </p:nvSpPr>
        <p:spPr/>
        <p:txBody>
          <a:bodyPr/>
          <a:lstStyle>
            <a:lvl1pPr>
              <a:defRPr/>
            </a:lvl1pPr>
          </a:lstStyle>
          <a:p>
            <a:pPr>
              <a:defRPr/>
            </a:pPr>
            <a:fld id="{9DBEB687-686E-4C37-A9A3-FE780B25C24B}" type="datetimeFigureOut">
              <a:rPr lang="en-US"/>
              <a:pPr>
                <a:defRPr/>
              </a:pPr>
              <a:t>2/10/2023</a:t>
            </a:fld>
            <a:endParaRPr lang="en-US"/>
          </a:p>
        </p:txBody>
      </p:sp>
      <p:sp>
        <p:nvSpPr>
          <p:cNvPr id="5" name="Footer Placeholder 4">
            <a:extLst>
              <a:ext uri="{FF2B5EF4-FFF2-40B4-BE49-F238E27FC236}">
                <a16:creationId xmlns:a16="http://schemas.microsoft.com/office/drawing/2014/main" id="{0436FC0E-D42E-5F54-48D9-285E63A294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2E434F-266B-93EF-7692-599C515B557B}"/>
              </a:ext>
            </a:extLst>
          </p:cNvPr>
          <p:cNvSpPr>
            <a:spLocks noGrp="1"/>
          </p:cNvSpPr>
          <p:nvPr>
            <p:ph type="sldNum" sz="quarter" idx="12"/>
          </p:nvPr>
        </p:nvSpPr>
        <p:spPr/>
        <p:txBody>
          <a:bodyPr/>
          <a:lstStyle>
            <a:lvl1pPr>
              <a:defRPr/>
            </a:lvl1pPr>
          </a:lstStyle>
          <a:p>
            <a:fld id="{04330069-5AA7-46AE-8CE3-0CCBC8F715D8}" type="slidenum">
              <a:rPr lang="en-US" altLang="en-US"/>
              <a:pPr/>
              <a:t>‹#›</a:t>
            </a:fld>
            <a:endParaRPr lang="en-US" altLang="en-US"/>
          </a:p>
        </p:txBody>
      </p:sp>
    </p:spTree>
    <p:extLst>
      <p:ext uri="{BB962C8B-B14F-4D97-AF65-F5344CB8AC3E}">
        <p14:creationId xmlns:p14="http://schemas.microsoft.com/office/powerpoint/2010/main" val="17678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F885D-C7E0-513C-F548-BD8C70120D65}"/>
              </a:ext>
            </a:extLst>
          </p:cNvPr>
          <p:cNvSpPr>
            <a:spLocks noGrp="1"/>
          </p:cNvSpPr>
          <p:nvPr>
            <p:ph type="dt" sz="half" idx="10"/>
          </p:nvPr>
        </p:nvSpPr>
        <p:spPr/>
        <p:txBody>
          <a:bodyPr/>
          <a:lstStyle>
            <a:lvl1pPr>
              <a:defRPr/>
            </a:lvl1pPr>
          </a:lstStyle>
          <a:p>
            <a:pPr>
              <a:defRPr/>
            </a:pPr>
            <a:fld id="{2DFE5ADE-4A35-4067-ACAA-51C5C15C66F5}" type="datetimeFigureOut">
              <a:rPr lang="en-US"/>
              <a:pPr>
                <a:defRPr/>
              </a:pPr>
              <a:t>2/10/2023</a:t>
            </a:fld>
            <a:endParaRPr lang="en-US"/>
          </a:p>
        </p:txBody>
      </p:sp>
      <p:sp>
        <p:nvSpPr>
          <p:cNvPr id="5" name="Footer Placeholder 4">
            <a:extLst>
              <a:ext uri="{FF2B5EF4-FFF2-40B4-BE49-F238E27FC236}">
                <a16:creationId xmlns:a16="http://schemas.microsoft.com/office/drawing/2014/main" id="{22AEEBFC-4677-E04C-A04D-B1F6436F8F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FCE5B5-3020-00BA-F834-E907451E00ED}"/>
              </a:ext>
            </a:extLst>
          </p:cNvPr>
          <p:cNvSpPr>
            <a:spLocks noGrp="1"/>
          </p:cNvSpPr>
          <p:nvPr>
            <p:ph type="sldNum" sz="quarter" idx="12"/>
          </p:nvPr>
        </p:nvSpPr>
        <p:spPr/>
        <p:txBody>
          <a:bodyPr/>
          <a:lstStyle>
            <a:lvl1pPr>
              <a:defRPr/>
            </a:lvl1pPr>
          </a:lstStyle>
          <a:p>
            <a:fld id="{0811CB4B-711D-49A4-B0B8-85220A305468}" type="slidenum">
              <a:rPr lang="en-US" altLang="en-US"/>
              <a:pPr/>
              <a:t>‹#›</a:t>
            </a:fld>
            <a:endParaRPr lang="en-US" altLang="en-US"/>
          </a:p>
        </p:txBody>
      </p:sp>
    </p:spTree>
    <p:extLst>
      <p:ext uri="{BB962C8B-B14F-4D97-AF65-F5344CB8AC3E}">
        <p14:creationId xmlns:p14="http://schemas.microsoft.com/office/powerpoint/2010/main" val="893941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1B78B0-4A15-5D4B-4FEE-62EDB5576DFF}"/>
              </a:ext>
            </a:extLst>
          </p:cNvPr>
          <p:cNvSpPr>
            <a:spLocks noGrp="1"/>
          </p:cNvSpPr>
          <p:nvPr>
            <p:ph type="dt" sz="half" idx="10"/>
          </p:nvPr>
        </p:nvSpPr>
        <p:spPr/>
        <p:txBody>
          <a:bodyPr/>
          <a:lstStyle>
            <a:lvl1pPr>
              <a:defRPr/>
            </a:lvl1pPr>
          </a:lstStyle>
          <a:p>
            <a:pPr>
              <a:defRPr/>
            </a:pPr>
            <a:fld id="{E3B817B9-A918-4414-B956-4382339F58F6}" type="datetimeFigureOut">
              <a:rPr lang="en-US"/>
              <a:pPr>
                <a:defRPr/>
              </a:pPr>
              <a:t>2/10/2023</a:t>
            </a:fld>
            <a:endParaRPr lang="en-US"/>
          </a:p>
        </p:txBody>
      </p:sp>
      <p:sp>
        <p:nvSpPr>
          <p:cNvPr id="5" name="Footer Placeholder 4">
            <a:extLst>
              <a:ext uri="{FF2B5EF4-FFF2-40B4-BE49-F238E27FC236}">
                <a16:creationId xmlns:a16="http://schemas.microsoft.com/office/drawing/2014/main" id="{27673CF3-F8EF-B892-341A-2964E8B88A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B62195-8E87-C05B-DA7B-CCF28BED90DF}"/>
              </a:ext>
            </a:extLst>
          </p:cNvPr>
          <p:cNvSpPr>
            <a:spLocks noGrp="1"/>
          </p:cNvSpPr>
          <p:nvPr>
            <p:ph type="sldNum" sz="quarter" idx="12"/>
          </p:nvPr>
        </p:nvSpPr>
        <p:spPr/>
        <p:txBody>
          <a:bodyPr/>
          <a:lstStyle>
            <a:lvl1pPr>
              <a:defRPr/>
            </a:lvl1pPr>
          </a:lstStyle>
          <a:p>
            <a:fld id="{1E1B64CC-DA5B-42B6-A8DE-B3F6C55B4D80}" type="slidenum">
              <a:rPr lang="en-US" altLang="en-US"/>
              <a:pPr/>
              <a:t>‹#›</a:t>
            </a:fld>
            <a:endParaRPr lang="en-US" altLang="en-US"/>
          </a:p>
        </p:txBody>
      </p:sp>
    </p:spTree>
    <p:extLst>
      <p:ext uri="{BB962C8B-B14F-4D97-AF65-F5344CB8AC3E}">
        <p14:creationId xmlns:p14="http://schemas.microsoft.com/office/powerpoint/2010/main" val="1773728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DD0CFB2-413D-FAF2-F50F-6B19CDB2AF07}"/>
              </a:ext>
            </a:extLst>
          </p:cNvPr>
          <p:cNvSpPr>
            <a:spLocks noGrp="1"/>
          </p:cNvSpPr>
          <p:nvPr>
            <p:ph type="dt" sz="half" idx="10"/>
          </p:nvPr>
        </p:nvSpPr>
        <p:spPr/>
        <p:txBody>
          <a:bodyPr/>
          <a:lstStyle>
            <a:lvl1pPr>
              <a:defRPr/>
            </a:lvl1pPr>
          </a:lstStyle>
          <a:p>
            <a:pPr>
              <a:defRPr/>
            </a:pPr>
            <a:fld id="{34D3D991-7C16-4549-BCAB-088B3A3F7AC6}" type="datetimeFigureOut">
              <a:rPr lang="en-US"/>
              <a:pPr>
                <a:defRPr/>
              </a:pPr>
              <a:t>2/10/2023</a:t>
            </a:fld>
            <a:endParaRPr lang="en-US"/>
          </a:p>
        </p:txBody>
      </p:sp>
      <p:sp>
        <p:nvSpPr>
          <p:cNvPr id="6" name="Footer Placeholder 4">
            <a:extLst>
              <a:ext uri="{FF2B5EF4-FFF2-40B4-BE49-F238E27FC236}">
                <a16:creationId xmlns:a16="http://schemas.microsoft.com/office/drawing/2014/main" id="{19C93EBC-E705-AB17-4F4C-39F837F7DA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2A3772-3E4D-5E47-B3A7-F5AA40E86E84}"/>
              </a:ext>
            </a:extLst>
          </p:cNvPr>
          <p:cNvSpPr>
            <a:spLocks noGrp="1"/>
          </p:cNvSpPr>
          <p:nvPr>
            <p:ph type="sldNum" sz="quarter" idx="12"/>
          </p:nvPr>
        </p:nvSpPr>
        <p:spPr/>
        <p:txBody>
          <a:bodyPr/>
          <a:lstStyle>
            <a:lvl1pPr>
              <a:defRPr/>
            </a:lvl1pPr>
          </a:lstStyle>
          <a:p>
            <a:fld id="{3A43CFEC-5D03-467C-871B-6A644796AB06}" type="slidenum">
              <a:rPr lang="en-US" altLang="en-US"/>
              <a:pPr/>
              <a:t>‹#›</a:t>
            </a:fld>
            <a:endParaRPr lang="en-US" altLang="en-US"/>
          </a:p>
        </p:txBody>
      </p:sp>
    </p:spTree>
    <p:extLst>
      <p:ext uri="{BB962C8B-B14F-4D97-AF65-F5344CB8AC3E}">
        <p14:creationId xmlns:p14="http://schemas.microsoft.com/office/powerpoint/2010/main" val="373970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92FEB14-051F-CD14-30C3-82F58A66FCB3}"/>
              </a:ext>
            </a:extLst>
          </p:cNvPr>
          <p:cNvSpPr>
            <a:spLocks noGrp="1"/>
          </p:cNvSpPr>
          <p:nvPr>
            <p:ph type="dt" sz="half" idx="10"/>
          </p:nvPr>
        </p:nvSpPr>
        <p:spPr/>
        <p:txBody>
          <a:bodyPr/>
          <a:lstStyle>
            <a:lvl1pPr>
              <a:defRPr/>
            </a:lvl1pPr>
          </a:lstStyle>
          <a:p>
            <a:pPr>
              <a:defRPr/>
            </a:pPr>
            <a:fld id="{5C59E5CA-9C85-4AED-BBD6-B5646AA7835E}" type="datetimeFigureOut">
              <a:rPr lang="en-US"/>
              <a:pPr>
                <a:defRPr/>
              </a:pPr>
              <a:t>2/10/2023</a:t>
            </a:fld>
            <a:endParaRPr lang="en-US"/>
          </a:p>
        </p:txBody>
      </p:sp>
      <p:sp>
        <p:nvSpPr>
          <p:cNvPr id="8" name="Footer Placeholder 4">
            <a:extLst>
              <a:ext uri="{FF2B5EF4-FFF2-40B4-BE49-F238E27FC236}">
                <a16:creationId xmlns:a16="http://schemas.microsoft.com/office/drawing/2014/main" id="{CDCC13A5-CA37-E781-A6FE-DDA06C3D085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6840568-EBFC-6127-7B80-E46416C74EC0}"/>
              </a:ext>
            </a:extLst>
          </p:cNvPr>
          <p:cNvSpPr>
            <a:spLocks noGrp="1"/>
          </p:cNvSpPr>
          <p:nvPr>
            <p:ph type="sldNum" sz="quarter" idx="12"/>
          </p:nvPr>
        </p:nvSpPr>
        <p:spPr/>
        <p:txBody>
          <a:bodyPr/>
          <a:lstStyle>
            <a:lvl1pPr>
              <a:defRPr/>
            </a:lvl1pPr>
          </a:lstStyle>
          <a:p>
            <a:fld id="{7A04FDF7-9B9C-4E0A-93FD-D280FCEEED7B}" type="slidenum">
              <a:rPr lang="en-US" altLang="en-US"/>
              <a:pPr/>
              <a:t>‹#›</a:t>
            </a:fld>
            <a:endParaRPr lang="en-US" altLang="en-US"/>
          </a:p>
        </p:txBody>
      </p:sp>
    </p:spTree>
    <p:extLst>
      <p:ext uri="{BB962C8B-B14F-4D97-AF65-F5344CB8AC3E}">
        <p14:creationId xmlns:p14="http://schemas.microsoft.com/office/powerpoint/2010/main" val="2753088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4220FA2-44CC-0FDE-F2AC-C4B19043D734}"/>
              </a:ext>
            </a:extLst>
          </p:cNvPr>
          <p:cNvSpPr>
            <a:spLocks noGrp="1"/>
          </p:cNvSpPr>
          <p:nvPr>
            <p:ph type="dt" sz="half" idx="10"/>
          </p:nvPr>
        </p:nvSpPr>
        <p:spPr/>
        <p:txBody>
          <a:bodyPr/>
          <a:lstStyle>
            <a:lvl1pPr>
              <a:defRPr/>
            </a:lvl1pPr>
          </a:lstStyle>
          <a:p>
            <a:pPr>
              <a:defRPr/>
            </a:pPr>
            <a:fld id="{2273CFF7-C03A-4E00-AD10-8372DEB479DD}" type="datetimeFigureOut">
              <a:rPr lang="en-US"/>
              <a:pPr>
                <a:defRPr/>
              </a:pPr>
              <a:t>2/10/2023</a:t>
            </a:fld>
            <a:endParaRPr lang="en-US"/>
          </a:p>
        </p:txBody>
      </p:sp>
      <p:sp>
        <p:nvSpPr>
          <p:cNvPr id="4" name="Footer Placeholder 4">
            <a:extLst>
              <a:ext uri="{FF2B5EF4-FFF2-40B4-BE49-F238E27FC236}">
                <a16:creationId xmlns:a16="http://schemas.microsoft.com/office/drawing/2014/main" id="{167D57AB-15B2-F839-6B13-7D77DDEEE9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3FB5968-1AA6-0FB5-2C21-B07AE9678B5E}"/>
              </a:ext>
            </a:extLst>
          </p:cNvPr>
          <p:cNvSpPr>
            <a:spLocks noGrp="1"/>
          </p:cNvSpPr>
          <p:nvPr>
            <p:ph type="sldNum" sz="quarter" idx="12"/>
          </p:nvPr>
        </p:nvSpPr>
        <p:spPr/>
        <p:txBody>
          <a:bodyPr/>
          <a:lstStyle>
            <a:lvl1pPr>
              <a:defRPr/>
            </a:lvl1pPr>
          </a:lstStyle>
          <a:p>
            <a:fld id="{421B9C42-10F1-4558-8A94-6FC75BA32094}" type="slidenum">
              <a:rPr lang="en-US" altLang="en-US"/>
              <a:pPr/>
              <a:t>‹#›</a:t>
            </a:fld>
            <a:endParaRPr lang="en-US" altLang="en-US"/>
          </a:p>
        </p:txBody>
      </p:sp>
    </p:spTree>
    <p:extLst>
      <p:ext uri="{BB962C8B-B14F-4D97-AF65-F5344CB8AC3E}">
        <p14:creationId xmlns:p14="http://schemas.microsoft.com/office/powerpoint/2010/main" val="7536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24A697-99AD-A06D-6407-0D85DD3D6E19}"/>
              </a:ext>
            </a:extLst>
          </p:cNvPr>
          <p:cNvSpPr>
            <a:spLocks noGrp="1"/>
          </p:cNvSpPr>
          <p:nvPr>
            <p:ph type="dt" sz="half" idx="10"/>
          </p:nvPr>
        </p:nvSpPr>
        <p:spPr/>
        <p:txBody>
          <a:bodyPr/>
          <a:lstStyle>
            <a:lvl1pPr>
              <a:defRPr/>
            </a:lvl1pPr>
          </a:lstStyle>
          <a:p>
            <a:pPr>
              <a:defRPr/>
            </a:pPr>
            <a:fld id="{C9DF3792-664A-4247-A1B7-69A23229E340}" type="datetimeFigureOut">
              <a:rPr lang="en-US"/>
              <a:pPr>
                <a:defRPr/>
              </a:pPr>
              <a:t>2/10/2023</a:t>
            </a:fld>
            <a:endParaRPr lang="en-US"/>
          </a:p>
        </p:txBody>
      </p:sp>
      <p:sp>
        <p:nvSpPr>
          <p:cNvPr id="3" name="Footer Placeholder 4">
            <a:extLst>
              <a:ext uri="{FF2B5EF4-FFF2-40B4-BE49-F238E27FC236}">
                <a16:creationId xmlns:a16="http://schemas.microsoft.com/office/drawing/2014/main" id="{F94766F6-E1D3-64C7-CDB7-4D9B8AB9E3F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95876ED-276C-E3FD-5E02-A1C82A213DAB}"/>
              </a:ext>
            </a:extLst>
          </p:cNvPr>
          <p:cNvSpPr>
            <a:spLocks noGrp="1"/>
          </p:cNvSpPr>
          <p:nvPr>
            <p:ph type="sldNum" sz="quarter" idx="12"/>
          </p:nvPr>
        </p:nvSpPr>
        <p:spPr/>
        <p:txBody>
          <a:bodyPr/>
          <a:lstStyle>
            <a:lvl1pPr>
              <a:defRPr/>
            </a:lvl1pPr>
          </a:lstStyle>
          <a:p>
            <a:fld id="{7D25F8F5-1E0F-436A-A495-A1FE6575B56E}" type="slidenum">
              <a:rPr lang="en-US" altLang="en-US"/>
              <a:pPr/>
              <a:t>‹#›</a:t>
            </a:fld>
            <a:endParaRPr lang="en-US" altLang="en-US"/>
          </a:p>
        </p:txBody>
      </p:sp>
    </p:spTree>
    <p:extLst>
      <p:ext uri="{BB962C8B-B14F-4D97-AF65-F5344CB8AC3E}">
        <p14:creationId xmlns:p14="http://schemas.microsoft.com/office/powerpoint/2010/main" val="312941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999E16-50F8-C9E4-82CD-CF95E6A63B6F}"/>
              </a:ext>
            </a:extLst>
          </p:cNvPr>
          <p:cNvSpPr>
            <a:spLocks noGrp="1"/>
          </p:cNvSpPr>
          <p:nvPr>
            <p:ph type="dt" sz="half" idx="10"/>
          </p:nvPr>
        </p:nvSpPr>
        <p:spPr/>
        <p:txBody>
          <a:bodyPr/>
          <a:lstStyle>
            <a:lvl1pPr>
              <a:defRPr/>
            </a:lvl1pPr>
          </a:lstStyle>
          <a:p>
            <a:pPr>
              <a:defRPr/>
            </a:pPr>
            <a:fld id="{C3090F86-EEBA-4E4E-9326-1B050BCEBA87}" type="datetimeFigureOut">
              <a:rPr lang="en-US"/>
              <a:pPr>
                <a:defRPr/>
              </a:pPr>
              <a:t>2/10/2023</a:t>
            </a:fld>
            <a:endParaRPr lang="en-US"/>
          </a:p>
        </p:txBody>
      </p:sp>
      <p:sp>
        <p:nvSpPr>
          <p:cNvPr id="6" name="Footer Placeholder 4">
            <a:extLst>
              <a:ext uri="{FF2B5EF4-FFF2-40B4-BE49-F238E27FC236}">
                <a16:creationId xmlns:a16="http://schemas.microsoft.com/office/drawing/2014/main" id="{375F84CA-3E34-6E85-C04C-F6B32D3E41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F9586E-8862-A8BE-8FF7-E30DBEEE0E93}"/>
              </a:ext>
            </a:extLst>
          </p:cNvPr>
          <p:cNvSpPr>
            <a:spLocks noGrp="1"/>
          </p:cNvSpPr>
          <p:nvPr>
            <p:ph type="sldNum" sz="quarter" idx="12"/>
          </p:nvPr>
        </p:nvSpPr>
        <p:spPr/>
        <p:txBody>
          <a:bodyPr/>
          <a:lstStyle>
            <a:lvl1pPr>
              <a:defRPr/>
            </a:lvl1pPr>
          </a:lstStyle>
          <a:p>
            <a:fld id="{03CBA740-DEB2-4D08-AE79-7949057DB889}" type="slidenum">
              <a:rPr lang="en-US" altLang="en-US"/>
              <a:pPr/>
              <a:t>‹#›</a:t>
            </a:fld>
            <a:endParaRPr lang="en-US" altLang="en-US"/>
          </a:p>
        </p:txBody>
      </p:sp>
    </p:spTree>
    <p:extLst>
      <p:ext uri="{BB962C8B-B14F-4D97-AF65-F5344CB8AC3E}">
        <p14:creationId xmlns:p14="http://schemas.microsoft.com/office/powerpoint/2010/main" val="3202246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2D1E0B-8159-AE13-9FBE-9F835692850E}"/>
              </a:ext>
            </a:extLst>
          </p:cNvPr>
          <p:cNvSpPr>
            <a:spLocks noGrp="1"/>
          </p:cNvSpPr>
          <p:nvPr>
            <p:ph type="dt" sz="half" idx="10"/>
          </p:nvPr>
        </p:nvSpPr>
        <p:spPr/>
        <p:txBody>
          <a:bodyPr/>
          <a:lstStyle>
            <a:lvl1pPr>
              <a:defRPr/>
            </a:lvl1pPr>
          </a:lstStyle>
          <a:p>
            <a:pPr>
              <a:defRPr/>
            </a:pPr>
            <a:fld id="{596E5AB7-E367-48E5-ADC8-92C6ECAEE846}" type="datetimeFigureOut">
              <a:rPr lang="en-US"/>
              <a:pPr>
                <a:defRPr/>
              </a:pPr>
              <a:t>2/10/2023</a:t>
            </a:fld>
            <a:endParaRPr lang="en-US"/>
          </a:p>
        </p:txBody>
      </p:sp>
      <p:sp>
        <p:nvSpPr>
          <p:cNvPr id="6" name="Footer Placeholder 4">
            <a:extLst>
              <a:ext uri="{FF2B5EF4-FFF2-40B4-BE49-F238E27FC236}">
                <a16:creationId xmlns:a16="http://schemas.microsoft.com/office/drawing/2014/main" id="{ED0AE764-A246-F3E3-479D-4EE179310F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E5C008-8A41-2FF4-2222-68EA2B4801C3}"/>
              </a:ext>
            </a:extLst>
          </p:cNvPr>
          <p:cNvSpPr>
            <a:spLocks noGrp="1"/>
          </p:cNvSpPr>
          <p:nvPr>
            <p:ph type="sldNum" sz="quarter" idx="12"/>
          </p:nvPr>
        </p:nvSpPr>
        <p:spPr/>
        <p:txBody>
          <a:bodyPr/>
          <a:lstStyle>
            <a:lvl1pPr>
              <a:defRPr/>
            </a:lvl1pPr>
          </a:lstStyle>
          <a:p>
            <a:fld id="{55FA64A4-0F1A-4DF1-B408-1D59FA236CB8}" type="slidenum">
              <a:rPr lang="en-US" altLang="en-US"/>
              <a:pPr/>
              <a:t>‹#›</a:t>
            </a:fld>
            <a:endParaRPr lang="en-US" altLang="en-US"/>
          </a:p>
        </p:txBody>
      </p:sp>
    </p:spTree>
    <p:extLst>
      <p:ext uri="{BB962C8B-B14F-4D97-AF65-F5344CB8AC3E}">
        <p14:creationId xmlns:p14="http://schemas.microsoft.com/office/powerpoint/2010/main" val="2227238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D8C6DE5-EA67-E59A-ED24-73DDEA7D7F6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41E6C63-7166-F4C4-2BD2-4345C637CDC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D5FE484-07F9-338F-1596-6736C6E6CBD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FFFFFF"/>
                </a:solidFill>
              </a:defRPr>
            </a:lvl1pPr>
          </a:lstStyle>
          <a:p>
            <a:pPr>
              <a:defRPr/>
            </a:pPr>
            <a:fld id="{D7F1DBDA-E8DB-4A6C-99C4-E96E080C8C8E}" type="datetimeFigureOut">
              <a:rPr lang="en-US"/>
              <a:pPr>
                <a:defRPr/>
              </a:pPr>
              <a:t>2/10/2023</a:t>
            </a:fld>
            <a:endParaRPr lang="en-US"/>
          </a:p>
        </p:txBody>
      </p:sp>
      <p:sp>
        <p:nvSpPr>
          <p:cNvPr id="5" name="Footer Placeholder 4">
            <a:extLst>
              <a:ext uri="{FF2B5EF4-FFF2-40B4-BE49-F238E27FC236}">
                <a16:creationId xmlns:a16="http://schemas.microsoft.com/office/drawing/2014/main" id="{68990273-D3FA-C7FF-2C4E-4E7A2054300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FDDDD303-EB84-471C-0E99-23F9170D023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496EF93E-5323-4327-98EA-5D0331B8709B}"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file:///\\ngnas\projects\projects\Marketing%20and%20Sales\Programs\WASP_Congressional_Gold_Medal_Ceremony.wmv" TargetMode="Externa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audio" Target="file:///\\ngnas\projects\projects\Marketing%20and%20Sales\Programs\Andrews%20Sisters%20-%20Boogie%20Woogie%20Bugle%20Boy%20(1941)%201.mp3" TargetMode="External"/><Relationship Id="rId5" Type="http://schemas.openxmlformats.org/officeDocument/2006/relationships/image" Target="../media/image2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whenourmotherswenttowar.com"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www.nationalww2museum.org/learn/education/for-students/ww2-history/at-a-glance/women-in-ww2.html" TargetMode="External"/><Relationship Id="rId4" Type="http://schemas.openxmlformats.org/officeDocument/2006/relationships/hyperlink" Target="http://www.history.army.mil/brochures/WAC/WAC.HTM"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WWII Patriots Program.png">
            <a:extLst>
              <a:ext uri="{FF2B5EF4-FFF2-40B4-BE49-F238E27FC236}">
                <a16:creationId xmlns:a16="http://schemas.microsoft.com/office/drawing/2014/main" id="{8653178B-76B7-CC02-751D-38AE27D9AED0}"/>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
        <p:nvSpPr>
          <p:cNvPr id="19" name="Rectangle 18">
            <a:extLst>
              <a:ext uri="{FF2B5EF4-FFF2-40B4-BE49-F238E27FC236}">
                <a16:creationId xmlns:a16="http://schemas.microsoft.com/office/drawing/2014/main" id="{A7102135-A93A-ABA2-A3C7-0CCDDF20C098}"/>
              </a:ext>
            </a:extLst>
          </p:cNvPr>
          <p:cNvSpPr/>
          <p:nvPr/>
        </p:nvSpPr>
        <p:spPr>
          <a:xfrm>
            <a:off x="1353312" y="3178610"/>
            <a:ext cx="6309360" cy="1000198"/>
          </a:xfrm>
          <a:prstGeom prst="rect">
            <a:avLst/>
          </a:prstGeom>
          <a:noFill/>
        </p:spPr>
        <p:txBody>
          <a:bodyPr spcFirstLastPara="1" wrap="none">
            <a:prstTxWarp prst="textArchUp">
              <a:avLst/>
            </a:prstTxWarp>
            <a:spAutoFit/>
          </a:bodyPr>
          <a:lstStyle/>
          <a:p>
            <a:pPr algn="ctr" fontAlgn="auto">
              <a:spcBef>
                <a:spcPts val="0"/>
              </a:spcBef>
              <a:spcAft>
                <a:spcPts val="0"/>
              </a:spcAft>
              <a:defRPr/>
            </a:pPr>
            <a:r>
              <a:rPr lang="en-US" sz="6600" b="1" dirty="0">
                <a:ln w="12700">
                  <a:solidFill>
                    <a:schemeClr val="tx2">
                      <a:satMod val="155000"/>
                    </a:schemeClr>
                  </a:solidFill>
                  <a:prstDash val="solid"/>
                </a:ln>
                <a:effectLst>
                  <a:glow rad="50800">
                    <a:schemeClr val="accent2">
                      <a:satMod val="175000"/>
                      <a:alpha val="48000"/>
                    </a:schemeClr>
                  </a:glow>
                  <a:outerShdw blurRad="41275" dist="20320" dir="1800000" algn="tl" rotWithShape="0">
                    <a:srgbClr val="000000">
                      <a:alpha val="40000"/>
                    </a:srgbClr>
                  </a:outerShdw>
                </a:effectLst>
                <a:latin typeface="+mn-lt"/>
                <a:ea typeface="+mn-ea"/>
              </a:rPr>
              <a:t>American Women</a:t>
            </a:r>
          </a:p>
        </p:txBody>
      </p:sp>
      <p:sp>
        <p:nvSpPr>
          <p:cNvPr id="20" name="Rectangle 19">
            <a:extLst>
              <a:ext uri="{FF2B5EF4-FFF2-40B4-BE49-F238E27FC236}">
                <a16:creationId xmlns:a16="http://schemas.microsoft.com/office/drawing/2014/main" id="{3FDC1D9E-8489-D786-AEF8-2D4DBEA1EE23}"/>
              </a:ext>
            </a:extLst>
          </p:cNvPr>
          <p:cNvSpPr/>
          <p:nvPr/>
        </p:nvSpPr>
        <p:spPr>
          <a:xfrm>
            <a:off x="2280453" y="3640275"/>
            <a:ext cx="4583106" cy="923330"/>
          </a:xfrm>
          <a:prstGeom prst="rect">
            <a:avLst/>
          </a:prstGeom>
          <a:noFill/>
        </p:spPr>
        <p:txBody>
          <a:bodyPr wrap="none">
            <a:spAutoFit/>
          </a:bodyPr>
          <a:lstStyle/>
          <a:p>
            <a:pPr algn="ctr" fontAlgn="auto">
              <a:spcBef>
                <a:spcPts val="0"/>
              </a:spcBef>
              <a:spcAft>
                <a:spcPts val="0"/>
              </a:spcAft>
              <a:defRPr/>
            </a:pPr>
            <a:r>
              <a:rPr lang="en-US" sz="5400" b="1" dirty="0">
                <a:ln w="12700">
                  <a:solidFill>
                    <a:schemeClr val="tx2">
                      <a:satMod val="155000"/>
                    </a:schemeClr>
                  </a:solidFill>
                  <a:prstDash val="solid"/>
                </a:ln>
                <a:solidFill>
                  <a:srgbClr val="FFFFFF"/>
                </a:solidFill>
                <a:effectLst>
                  <a:glow rad="101600">
                    <a:schemeClr val="accent1">
                      <a:satMod val="175000"/>
                      <a:alpha val="40000"/>
                    </a:schemeClr>
                  </a:glow>
                  <a:outerShdw blurRad="41275" dist="20320" dir="1800000" algn="tl" rotWithShape="0">
                    <a:srgbClr val="000000">
                      <a:alpha val="40000"/>
                    </a:srgbClr>
                  </a:outerShdw>
                </a:effectLst>
                <a:latin typeface="+mn-lt"/>
                <a:ea typeface="+mn-ea"/>
              </a:rPr>
              <a:t>In World War II</a:t>
            </a:r>
          </a:p>
        </p:txBody>
      </p:sp>
      <p:sp>
        <p:nvSpPr>
          <p:cNvPr id="30" name="TextBox 29">
            <a:extLst>
              <a:ext uri="{FF2B5EF4-FFF2-40B4-BE49-F238E27FC236}">
                <a16:creationId xmlns:a16="http://schemas.microsoft.com/office/drawing/2014/main" id="{3525D516-8822-2396-D0C7-4721DA4154E0}"/>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cxnSp>
        <p:nvCxnSpPr>
          <p:cNvPr id="9" name="Straight Connector 8">
            <a:extLst>
              <a:ext uri="{FF2B5EF4-FFF2-40B4-BE49-F238E27FC236}">
                <a16:creationId xmlns:a16="http://schemas.microsoft.com/office/drawing/2014/main" id="{CD6D422B-4473-72D2-D33C-79CF08603FF9}"/>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10" name="Straight Connector 9">
            <a:extLst>
              <a:ext uri="{FF2B5EF4-FFF2-40B4-BE49-F238E27FC236}">
                <a16:creationId xmlns:a16="http://schemas.microsoft.com/office/drawing/2014/main" id="{CD75EAF7-B20F-6506-CDD7-2CE86DD7DEC5}"/>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11" name="Straight Connector 10">
            <a:extLst>
              <a:ext uri="{FF2B5EF4-FFF2-40B4-BE49-F238E27FC236}">
                <a16:creationId xmlns:a16="http://schemas.microsoft.com/office/drawing/2014/main" id="{CB3775BC-5A9A-47EA-4B9C-C3326269CEF5}"/>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par>
                                <p:cTn id="9" presetID="37"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900" decel="100000" fill="hold"/>
                                        <p:tgtEl>
                                          <p:spTgt spid="2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D9B4A94C-D696-A681-D717-E0A4246B4CAF}"/>
              </a:ext>
            </a:extLst>
          </p:cNvPr>
          <p:cNvPicPr>
            <a:picLocks noChangeAspect="1"/>
          </p:cNvPicPr>
          <p:nvPr/>
        </p:nvPicPr>
        <p:blipFill>
          <a:blip r:embed="rId4"/>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3B08121D-5787-6509-F98C-8E9B71254825}"/>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964FD17B-802F-33D4-FB8A-D8EB994CF82C}"/>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F8BA8F04-DC95-7A64-FF71-22030D8BA901}"/>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0" name="Rounded Rectangle 9">
            <a:extLst>
              <a:ext uri="{FF2B5EF4-FFF2-40B4-BE49-F238E27FC236}">
                <a16:creationId xmlns:a16="http://schemas.microsoft.com/office/drawing/2014/main" id="{9BC5B0B4-186F-4215-054E-D24DDA8F8DB4}"/>
              </a:ext>
            </a:extLst>
          </p:cNvPr>
          <p:cNvSpPr>
            <a:spLocks noChangeArrowheads="1"/>
          </p:cNvSpPr>
          <p:nvPr/>
        </p:nvSpPr>
        <p:spPr bwMode="auto">
          <a:xfrm>
            <a:off x="301625" y="2212975"/>
            <a:ext cx="4029075" cy="1730375"/>
          </a:xfrm>
          <a:prstGeom prst="roundRect">
            <a:avLst>
              <a:gd name="adj" fmla="val 16667"/>
            </a:avLst>
          </a:prstGeom>
          <a:solidFill>
            <a:srgbClr val="FFFFFF">
              <a:alpha val="27843"/>
            </a:srgbClr>
          </a:solidFill>
          <a:ln w="9525">
            <a:solidFill>
              <a:srgbClr val="4A7EBB"/>
            </a:solidFill>
            <a:round/>
            <a:headEnd/>
            <a:tailEnd/>
          </a:ln>
          <a:effectLst>
            <a:outerShdw dist="317500" dir="5400000" sx="89999" sy="-19000" rotWithShape="0">
              <a:srgbClr val="808080">
                <a:alpha val="1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11271" name="TextBox 3">
            <a:extLst>
              <a:ext uri="{FF2B5EF4-FFF2-40B4-BE49-F238E27FC236}">
                <a16:creationId xmlns:a16="http://schemas.microsoft.com/office/drawing/2014/main" id="{2764DC4C-A3F1-58FD-4A7B-5CE83C52C1C1}"/>
              </a:ext>
            </a:extLst>
          </p:cNvPr>
          <p:cNvSpPr txBox="1">
            <a:spLocks noChangeArrowheads="1"/>
          </p:cNvSpPr>
          <p:nvPr/>
        </p:nvSpPr>
        <p:spPr bwMode="auto">
          <a:xfrm>
            <a:off x="357188" y="2292350"/>
            <a:ext cx="402907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In 2010, WASPs received the Congressional Gold Medal, one of the highest civilian honors; more than </a:t>
            </a:r>
            <a:r>
              <a:rPr lang="en-US" altLang="en-US" sz="2000" b="1"/>
              <a:t>200</a:t>
            </a:r>
            <a:r>
              <a:rPr lang="en-US" altLang="en-US"/>
              <a:t> former pilots attended the event wearing their uniforms. </a:t>
            </a:r>
          </a:p>
          <a:p>
            <a:pPr eaLnBrk="1" hangingPunct="1"/>
            <a:endParaRPr lang="en-US" altLang="en-US"/>
          </a:p>
        </p:txBody>
      </p:sp>
      <p:pic>
        <p:nvPicPr>
          <p:cNvPr id="11272" name="Picture 4" descr="(TP)Women-Airforce-Service-Pilots-Medal.png">
            <a:extLst>
              <a:ext uri="{FF2B5EF4-FFF2-40B4-BE49-F238E27FC236}">
                <a16:creationId xmlns:a16="http://schemas.microsoft.com/office/drawing/2014/main" id="{C8B693FA-A26D-2C53-4160-5D07B8692A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138" y="4059238"/>
            <a:ext cx="3290887"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E349B95E-CFCC-E75C-27CC-6722B2C200F3}"/>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pic>
        <p:nvPicPr>
          <p:cNvPr id="12" name="WASP_Congressional_Gold_Medal_Ceremony.wmv">
            <a:hlinkClick r:id="" action="ppaction://media"/>
            <a:extLst>
              <a:ext uri="{FF2B5EF4-FFF2-40B4-BE49-F238E27FC236}">
                <a16:creationId xmlns:a16="http://schemas.microsoft.com/office/drawing/2014/main" id="{299C7428-9A80-489C-9488-3057904C1C17}"/>
              </a:ext>
            </a:extLst>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4857750" y="2189163"/>
            <a:ext cx="3890963"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12">
            <a:extLst>
              <a:ext uri="{FF2B5EF4-FFF2-40B4-BE49-F238E27FC236}">
                <a16:creationId xmlns:a16="http://schemas.microsoft.com/office/drawing/2014/main" id="{BAAF6ADA-60C0-B7FB-C7EA-CC6876436CC4}"/>
              </a:ext>
            </a:extLst>
          </p:cNvPr>
          <p:cNvSpPr txBox="1">
            <a:spLocks noChangeArrowheads="1"/>
          </p:cNvSpPr>
          <p:nvPr/>
        </p:nvSpPr>
        <p:spPr bwMode="auto">
          <a:xfrm>
            <a:off x="4857750" y="5273675"/>
            <a:ext cx="3890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400"/>
              <a:t>(Click box to play)</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4D96DB64-C2B5-4AE2-B9C0-A42CD6977470}"/>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DF97A83B-B4FC-A7A7-82DF-E338D7A3A524}"/>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465ED973-C95E-B09C-2A51-467DC0655618}"/>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B747ADB2-79F3-4E5F-1628-C796C173F1BC}"/>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0" name="Rectangle 9">
            <a:extLst>
              <a:ext uri="{FF2B5EF4-FFF2-40B4-BE49-F238E27FC236}">
                <a16:creationId xmlns:a16="http://schemas.microsoft.com/office/drawing/2014/main" id="{82C6A896-1EBC-FAF2-B7BF-88ED3570676E}"/>
              </a:ext>
            </a:extLst>
          </p:cNvPr>
          <p:cNvSpPr/>
          <p:nvPr/>
        </p:nvSpPr>
        <p:spPr>
          <a:xfrm>
            <a:off x="1651003" y="3006431"/>
            <a:ext cx="5842014" cy="1015663"/>
          </a:xfrm>
          <a:prstGeom prst="rect">
            <a:avLst/>
          </a:prstGeom>
          <a:noFill/>
          <a:effectLst>
            <a:reflection blurRad="6350" stA="20000" endA="300" endPos="60000" dir="5400000" sy="-100000" algn="bl" rotWithShape="0"/>
          </a:effectLst>
        </p:spPr>
        <p:txBody>
          <a:bodyPr wrap="none">
            <a:spAutoFit/>
          </a:bodyPr>
          <a:lstStyle/>
          <a:p>
            <a:pPr algn="ctr" fontAlgn="auto">
              <a:spcBef>
                <a:spcPts val="0"/>
              </a:spcBef>
              <a:spcAft>
                <a:spcPts val="0"/>
              </a:spcAft>
              <a:defRPr/>
            </a:pPr>
            <a:r>
              <a:rPr lang="en-US" sz="6000" b="1" dirty="0">
                <a:ln w="12700">
                  <a:solidFill>
                    <a:schemeClr val="tx2">
                      <a:satMod val="155000"/>
                    </a:schemeClr>
                  </a:solidFill>
                  <a:prstDash val="solid"/>
                </a:ln>
                <a:solidFill>
                  <a:srgbClr val="FFFFFF"/>
                </a:solidFill>
                <a:effectLst>
                  <a:glow rad="25400">
                    <a:schemeClr val="accent2">
                      <a:satMod val="175000"/>
                      <a:alpha val="60000"/>
                    </a:schemeClr>
                  </a:glow>
                  <a:outerShdw blurRad="41275" dist="20320" dir="1800000" algn="tl" rotWithShape="0">
                    <a:srgbClr val="000000">
                      <a:alpha val="40000"/>
                    </a:srgbClr>
                  </a:outerShdw>
                </a:effectLst>
                <a:latin typeface="+mn-lt"/>
                <a:ea typeface="+mn-ea"/>
              </a:rPr>
              <a:t>Government Girls</a:t>
            </a:r>
          </a:p>
        </p:txBody>
      </p:sp>
      <p:sp>
        <p:nvSpPr>
          <p:cNvPr id="11" name="TextBox 10">
            <a:extLst>
              <a:ext uri="{FF2B5EF4-FFF2-40B4-BE49-F238E27FC236}">
                <a16:creationId xmlns:a16="http://schemas.microsoft.com/office/drawing/2014/main" id="{B58019A1-3AD5-7E8F-091C-A35F642ACDFE}"/>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0A2BB255-9474-BFBD-0CBF-0A785FEA7CB7}"/>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9C20AA81-E577-F2B9-EA3E-23D5D278D7F2}"/>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2B2D9B3C-FA55-0362-5510-263DAC328A96}"/>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F453AA8A-2EB9-7FB5-E5E3-20DFFF140053}"/>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0" name="Rounded Rectangle 9">
            <a:extLst>
              <a:ext uri="{FF2B5EF4-FFF2-40B4-BE49-F238E27FC236}">
                <a16:creationId xmlns:a16="http://schemas.microsoft.com/office/drawing/2014/main" id="{6B6E8D74-C913-1F19-44B3-DEB054878BB9}"/>
              </a:ext>
            </a:extLst>
          </p:cNvPr>
          <p:cNvSpPr>
            <a:spLocks noChangeArrowheads="1"/>
          </p:cNvSpPr>
          <p:nvPr/>
        </p:nvSpPr>
        <p:spPr bwMode="auto">
          <a:xfrm>
            <a:off x="447675" y="2576513"/>
            <a:ext cx="3241675" cy="568325"/>
          </a:xfrm>
          <a:prstGeom prst="roundRect">
            <a:avLst>
              <a:gd name="adj" fmla="val 17648"/>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13319" name="TextBox 3">
            <a:extLst>
              <a:ext uri="{FF2B5EF4-FFF2-40B4-BE49-F238E27FC236}">
                <a16:creationId xmlns:a16="http://schemas.microsoft.com/office/drawing/2014/main" id="{F7E3385B-5D0A-784C-3AFF-8452917DF80C}"/>
              </a:ext>
            </a:extLst>
          </p:cNvPr>
          <p:cNvSpPr txBox="1">
            <a:spLocks noChangeArrowheads="1"/>
          </p:cNvSpPr>
          <p:nvPr/>
        </p:nvSpPr>
        <p:spPr bwMode="auto">
          <a:xfrm>
            <a:off x="473075" y="2654300"/>
            <a:ext cx="3240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Who were Government Girls?</a:t>
            </a:r>
          </a:p>
        </p:txBody>
      </p:sp>
      <p:sp>
        <p:nvSpPr>
          <p:cNvPr id="11" name="Rectangle 10">
            <a:extLst>
              <a:ext uri="{FF2B5EF4-FFF2-40B4-BE49-F238E27FC236}">
                <a16:creationId xmlns:a16="http://schemas.microsoft.com/office/drawing/2014/main" id="{8E37C7F7-D4ED-BDF7-2532-BC3771D58B18}"/>
              </a:ext>
            </a:extLst>
          </p:cNvPr>
          <p:cNvSpPr/>
          <p:nvPr/>
        </p:nvSpPr>
        <p:spPr>
          <a:xfrm>
            <a:off x="2782472" y="1966240"/>
            <a:ext cx="3579075" cy="646331"/>
          </a:xfrm>
          <a:prstGeom prst="rect">
            <a:avLst/>
          </a:prstGeom>
          <a:noFill/>
        </p:spPr>
        <p:txBody>
          <a:bodyPr wrap="none">
            <a:spAutoFit/>
          </a:bodyPr>
          <a:lstStyle/>
          <a:p>
            <a:pPr algn="ctr" fontAlgn="auto">
              <a:spcBef>
                <a:spcPts val="0"/>
              </a:spcBef>
              <a:spcAft>
                <a:spcPts val="0"/>
              </a:spcAft>
              <a:defRPr/>
            </a:pPr>
            <a:r>
              <a:rPr lang="en-US" sz="36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mn-lt"/>
                <a:ea typeface="+mn-ea"/>
              </a:rPr>
              <a:t>Government Girls</a:t>
            </a:r>
          </a:p>
        </p:txBody>
      </p:sp>
      <p:sp>
        <p:nvSpPr>
          <p:cNvPr id="12" name="Rounded Rectangle 11">
            <a:extLst>
              <a:ext uri="{FF2B5EF4-FFF2-40B4-BE49-F238E27FC236}">
                <a16:creationId xmlns:a16="http://schemas.microsoft.com/office/drawing/2014/main" id="{82C73DC9-EE71-4277-6B08-7E0EA0379143}"/>
              </a:ext>
            </a:extLst>
          </p:cNvPr>
          <p:cNvSpPr>
            <a:spLocks noChangeArrowheads="1"/>
          </p:cNvSpPr>
          <p:nvPr/>
        </p:nvSpPr>
        <p:spPr bwMode="auto">
          <a:xfrm>
            <a:off x="447675" y="3260725"/>
            <a:ext cx="3241675" cy="2400300"/>
          </a:xfrm>
          <a:prstGeom prst="roundRect">
            <a:avLst>
              <a:gd name="adj" fmla="val 17648"/>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13322" name="TextBox 12">
            <a:extLst>
              <a:ext uri="{FF2B5EF4-FFF2-40B4-BE49-F238E27FC236}">
                <a16:creationId xmlns:a16="http://schemas.microsoft.com/office/drawing/2014/main" id="{AA98EB6C-3AE5-E223-D068-AFD17724356D}"/>
              </a:ext>
            </a:extLst>
          </p:cNvPr>
          <p:cNvSpPr txBox="1">
            <a:spLocks noChangeArrowheads="1"/>
          </p:cNvSpPr>
          <p:nvPr/>
        </p:nvSpPr>
        <p:spPr bwMode="auto">
          <a:xfrm>
            <a:off x="473075" y="3287713"/>
            <a:ext cx="3240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600"/>
              <a:t>Women who worked in the government but could only hold their jobs for the duration of the national emergency. </a:t>
            </a:r>
          </a:p>
          <a:p>
            <a:pPr algn="ctr" eaLnBrk="1" hangingPunct="1"/>
            <a:endParaRPr lang="en-US" altLang="en-US" sz="1600"/>
          </a:p>
          <a:p>
            <a:pPr algn="ctr" eaLnBrk="1" hangingPunct="1"/>
            <a:r>
              <a:rPr lang="en-US" altLang="en-US" sz="1600"/>
              <a:t>Their jobs were considered temporary until the men came back from the Front to reclaim their jobs.</a:t>
            </a:r>
          </a:p>
          <a:p>
            <a:pPr algn="ctr" eaLnBrk="1" hangingPunct="1"/>
            <a:endParaRPr lang="en-US" altLang="en-US" sz="1600"/>
          </a:p>
        </p:txBody>
      </p:sp>
      <p:sp>
        <p:nvSpPr>
          <p:cNvPr id="14" name="Rounded Rectangle 13">
            <a:extLst>
              <a:ext uri="{FF2B5EF4-FFF2-40B4-BE49-F238E27FC236}">
                <a16:creationId xmlns:a16="http://schemas.microsoft.com/office/drawing/2014/main" id="{36723FA3-1FDB-023D-7E45-C349B55E3D11}"/>
              </a:ext>
            </a:extLst>
          </p:cNvPr>
          <p:cNvSpPr>
            <a:spLocks noChangeArrowheads="1"/>
          </p:cNvSpPr>
          <p:nvPr/>
        </p:nvSpPr>
        <p:spPr bwMode="auto">
          <a:xfrm>
            <a:off x="5237163" y="2576513"/>
            <a:ext cx="3240087" cy="568325"/>
          </a:xfrm>
          <a:prstGeom prst="roundRect">
            <a:avLst>
              <a:gd name="adj" fmla="val 17648"/>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13324" name="TextBox 14">
            <a:extLst>
              <a:ext uri="{FF2B5EF4-FFF2-40B4-BE49-F238E27FC236}">
                <a16:creationId xmlns:a16="http://schemas.microsoft.com/office/drawing/2014/main" id="{3FF43E21-A6C8-DCF1-188C-72B3E37E2936}"/>
              </a:ext>
            </a:extLst>
          </p:cNvPr>
          <p:cNvSpPr txBox="1">
            <a:spLocks noChangeArrowheads="1"/>
          </p:cNvSpPr>
          <p:nvPr/>
        </p:nvSpPr>
        <p:spPr bwMode="auto">
          <a:xfrm>
            <a:off x="5322888" y="2690813"/>
            <a:ext cx="3240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What did Government Girls do?</a:t>
            </a:r>
          </a:p>
        </p:txBody>
      </p:sp>
      <p:sp>
        <p:nvSpPr>
          <p:cNvPr id="18" name="Rounded Rectangle 17">
            <a:extLst>
              <a:ext uri="{FF2B5EF4-FFF2-40B4-BE49-F238E27FC236}">
                <a16:creationId xmlns:a16="http://schemas.microsoft.com/office/drawing/2014/main" id="{B7E0C1B1-167F-BC10-FE52-5B8DC3E02BA5}"/>
              </a:ext>
            </a:extLst>
          </p:cNvPr>
          <p:cNvSpPr>
            <a:spLocks noChangeArrowheads="1"/>
          </p:cNvSpPr>
          <p:nvPr/>
        </p:nvSpPr>
        <p:spPr bwMode="auto">
          <a:xfrm>
            <a:off x="5176838" y="3287713"/>
            <a:ext cx="3532187" cy="2398712"/>
          </a:xfrm>
          <a:prstGeom prst="roundRect">
            <a:avLst>
              <a:gd name="adj" fmla="val 17648"/>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13326" name="TextBox 18">
            <a:extLst>
              <a:ext uri="{FF2B5EF4-FFF2-40B4-BE49-F238E27FC236}">
                <a16:creationId xmlns:a16="http://schemas.microsoft.com/office/drawing/2014/main" id="{774F40D8-5D4A-7CAD-807F-2C14CCF29639}"/>
              </a:ext>
            </a:extLst>
          </p:cNvPr>
          <p:cNvSpPr txBox="1">
            <a:spLocks noChangeArrowheads="1"/>
          </p:cNvSpPr>
          <p:nvPr/>
        </p:nvSpPr>
        <p:spPr bwMode="auto">
          <a:xfrm>
            <a:off x="5249863" y="3338513"/>
            <a:ext cx="34829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400"/>
              <a:t>These women typically were clerical workers in the War Department in Washington, DC. Others worked throughout all levels of the government across the country. Also these women were usually young and single.</a:t>
            </a:r>
          </a:p>
          <a:p>
            <a:pPr algn="ctr" eaLnBrk="1" hangingPunct="1"/>
            <a:r>
              <a:rPr lang="en-US" altLang="en-US" sz="1400"/>
              <a:t> </a:t>
            </a:r>
          </a:p>
          <a:p>
            <a:pPr algn="ctr" eaLnBrk="1" hangingPunct="1"/>
            <a:r>
              <a:rPr lang="en-US" altLang="en-US" sz="1400"/>
              <a:t>Some women served in positions of intelligence gathering and analysis. To this day, most of these women will not speak about these classified jobs.</a:t>
            </a:r>
          </a:p>
          <a:p>
            <a:pPr algn="ctr" eaLnBrk="1" hangingPunct="1"/>
            <a:r>
              <a:rPr lang="en-US" altLang="en-US" sz="1400"/>
              <a:t> </a:t>
            </a:r>
          </a:p>
        </p:txBody>
      </p:sp>
      <p:sp>
        <p:nvSpPr>
          <p:cNvPr id="16" name="TextBox 15">
            <a:extLst>
              <a:ext uri="{FF2B5EF4-FFF2-40B4-BE49-F238E27FC236}">
                <a16:creationId xmlns:a16="http://schemas.microsoft.com/office/drawing/2014/main" id="{09235E47-58DD-474C-C3EF-75181EC345BA}"/>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DC50260B-29E4-1D2F-D53C-305D267796DB}"/>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C44DD479-01B1-A0A5-C810-C85EEBD67F78}"/>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64C2FA1A-9C70-B3D9-7D1D-CDC6FA5D2175}"/>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6FF90CA7-F1CB-D7E1-1976-728B2E1B54A4}"/>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4342" name="TextBox 2">
            <a:extLst>
              <a:ext uri="{FF2B5EF4-FFF2-40B4-BE49-F238E27FC236}">
                <a16:creationId xmlns:a16="http://schemas.microsoft.com/office/drawing/2014/main" id="{499A7C58-D93D-EB13-0949-AB62031B2DCE}"/>
              </a:ext>
            </a:extLst>
          </p:cNvPr>
          <p:cNvSpPr txBox="1">
            <a:spLocks noChangeArrowheads="1"/>
          </p:cNvSpPr>
          <p:nvPr/>
        </p:nvSpPr>
        <p:spPr bwMode="auto">
          <a:xfrm>
            <a:off x="495300" y="2884488"/>
            <a:ext cx="3060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Nearly</a:t>
            </a:r>
          </a:p>
        </p:txBody>
      </p:sp>
      <p:sp>
        <p:nvSpPr>
          <p:cNvPr id="4" name="Rectangle 3">
            <a:extLst>
              <a:ext uri="{FF2B5EF4-FFF2-40B4-BE49-F238E27FC236}">
                <a16:creationId xmlns:a16="http://schemas.microsoft.com/office/drawing/2014/main" id="{11229873-3962-B442-F770-BBF73187ADD1}"/>
              </a:ext>
            </a:extLst>
          </p:cNvPr>
          <p:cNvSpPr/>
          <p:nvPr/>
        </p:nvSpPr>
        <p:spPr>
          <a:xfrm>
            <a:off x="1197428" y="2417002"/>
            <a:ext cx="2890762" cy="923330"/>
          </a:xfrm>
          <a:prstGeom prst="rect">
            <a:avLst/>
          </a:prstGeom>
          <a:noFill/>
        </p:spPr>
        <p:txBody>
          <a:bodyPr>
            <a:spAutoFit/>
          </a:bodyPr>
          <a:lstStyle/>
          <a:p>
            <a:pPr algn="ctr" fontAlgn="auto">
              <a:spcBef>
                <a:spcPts val="0"/>
              </a:spcBef>
              <a:spcAft>
                <a:spcPts val="0"/>
              </a:spcAft>
              <a:defRPr/>
            </a:pPr>
            <a:r>
              <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mn-lt"/>
                <a:ea typeface="+mn-ea"/>
              </a:rPr>
              <a:t>100,000</a:t>
            </a:r>
          </a:p>
        </p:txBody>
      </p:sp>
      <p:pic>
        <p:nvPicPr>
          <p:cNvPr id="14344" name="Picture 4" descr="box.png">
            <a:extLst>
              <a:ext uri="{FF2B5EF4-FFF2-40B4-BE49-F238E27FC236}">
                <a16:creationId xmlns:a16="http://schemas.microsoft.com/office/drawing/2014/main" id="{AA53222B-DF37-8696-8C21-980EF1E344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6938" y="1733550"/>
            <a:ext cx="64008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Box 37">
            <a:extLst>
              <a:ext uri="{FF2B5EF4-FFF2-40B4-BE49-F238E27FC236}">
                <a16:creationId xmlns:a16="http://schemas.microsoft.com/office/drawing/2014/main" id="{9DD16F39-765A-F549-E5B3-89B0D5733365}"/>
              </a:ext>
            </a:extLst>
          </p:cNvPr>
          <p:cNvSpPr txBox="1">
            <a:spLocks noChangeArrowheads="1"/>
          </p:cNvSpPr>
          <p:nvPr/>
        </p:nvSpPr>
        <p:spPr bwMode="auto">
          <a:xfrm>
            <a:off x="495300" y="3254375"/>
            <a:ext cx="35925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women across the country worked as unpaid assistants to local </a:t>
            </a:r>
            <a:r>
              <a:rPr lang="en-US" altLang="en-US" sz="1600" b="1"/>
              <a:t>rationing</a:t>
            </a:r>
            <a:r>
              <a:rPr lang="en-US" altLang="en-US"/>
              <a:t> boards. </a:t>
            </a:r>
          </a:p>
        </p:txBody>
      </p:sp>
      <p:sp>
        <p:nvSpPr>
          <p:cNvPr id="14346" name="TextBox 38">
            <a:extLst>
              <a:ext uri="{FF2B5EF4-FFF2-40B4-BE49-F238E27FC236}">
                <a16:creationId xmlns:a16="http://schemas.microsoft.com/office/drawing/2014/main" id="{A3775453-51CF-99E4-FF73-A50F340407D6}"/>
              </a:ext>
            </a:extLst>
          </p:cNvPr>
          <p:cNvSpPr txBox="1">
            <a:spLocks noChangeArrowheads="1"/>
          </p:cNvSpPr>
          <p:nvPr/>
        </p:nvSpPr>
        <p:spPr bwMode="auto">
          <a:xfrm>
            <a:off x="495300" y="4305300"/>
            <a:ext cx="3314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By 1944, women accounted for more than a </a:t>
            </a:r>
            <a:r>
              <a:rPr lang="en-US" altLang="en-US" sz="2000" b="1"/>
              <a:t>THIRD</a:t>
            </a:r>
            <a:r>
              <a:rPr lang="en-US" altLang="en-US"/>
              <a:t> of the civil service jobs.</a:t>
            </a:r>
          </a:p>
        </p:txBody>
      </p:sp>
      <p:pic>
        <p:nvPicPr>
          <p:cNvPr id="14347" name="Picture 39" descr="MAN.png">
            <a:extLst>
              <a:ext uri="{FF2B5EF4-FFF2-40B4-BE49-F238E27FC236}">
                <a16:creationId xmlns:a16="http://schemas.microsoft.com/office/drawing/2014/main" id="{D6FFEA98-3880-8089-9B7C-B1B2830F93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70388" y="3756025"/>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40" descr="MAN.png">
            <a:extLst>
              <a:ext uri="{FF2B5EF4-FFF2-40B4-BE49-F238E27FC236}">
                <a16:creationId xmlns:a16="http://schemas.microsoft.com/office/drawing/2014/main" id="{21E48E50-FBDF-EB78-5BC4-DABDA4D3C5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24700" y="3756025"/>
            <a:ext cx="11763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41" descr="MAN.png">
            <a:extLst>
              <a:ext uri="{FF2B5EF4-FFF2-40B4-BE49-F238E27FC236}">
                <a16:creationId xmlns:a16="http://schemas.microsoft.com/office/drawing/2014/main" id="{0C2CE8EF-F3C6-B59B-3CE3-AFFCF8737A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34263" y="4378325"/>
            <a:ext cx="1176337"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42" descr="MAN.png">
            <a:extLst>
              <a:ext uri="{FF2B5EF4-FFF2-40B4-BE49-F238E27FC236}">
                <a16:creationId xmlns:a16="http://schemas.microsoft.com/office/drawing/2014/main" id="{8F0E3A48-9AA3-8C1F-C182-F68E256D51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5300" y="4386263"/>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43" descr="MAN.png">
            <a:extLst>
              <a:ext uri="{FF2B5EF4-FFF2-40B4-BE49-F238E27FC236}">
                <a16:creationId xmlns:a16="http://schemas.microsoft.com/office/drawing/2014/main" id="{5C1993BB-C821-92B0-6BEB-6B985AA34F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6338" y="4394200"/>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44" descr="MAN.png">
            <a:extLst>
              <a:ext uri="{FF2B5EF4-FFF2-40B4-BE49-F238E27FC236}">
                <a16:creationId xmlns:a16="http://schemas.microsoft.com/office/drawing/2014/main" id="{65F98E81-BB07-7C33-682A-6E90A1F0FF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4402138"/>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45" descr="MAN.png">
            <a:extLst>
              <a:ext uri="{FF2B5EF4-FFF2-40B4-BE49-F238E27FC236}">
                <a16:creationId xmlns:a16="http://schemas.microsoft.com/office/drawing/2014/main" id="{36C5DCB5-2AE1-E95F-AFA8-B493032189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8413" y="4410075"/>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46" descr="MAN.png">
            <a:extLst>
              <a:ext uri="{FF2B5EF4-FFF2-40B4-BE49-F238E27FC236}">
                <a16:creationId xmlns:a16="http://schemas.microsoft.com/office/drawing/2014/main" id="{19DEF3AF-1443-8F6C-2D1E-5EF0FFB732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9450" y="4418013"/>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47" descr="MAN.png">
            <a:extLst>
              <a:ext uri="{FF2B5EF4-FFF2-40B4-BE49-F238E27FC236}">
                <a16:creationId xmlns:a16="http://schemas.microsoft.com/office/drawing/2014/main" id="{2CC1462B-A37B-BA33-3A9F-A32793D3A0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0488" y="4427538"/>
            <a:ext cx="11779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48" descr="MAN.png">
            <a:extLst>
              <a:ext uri="{FF2B5EF4-FFF2-40B4-BE49-F238E27FC236}">
                <a16:creationId xmlns:a16="http://schemas.microsoft.com/office/drawing/2014/main" id="{C390F4F7-18D1-42C6-FDB8-94D685C593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70388" y="4176713"/>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49" descr="MAN.png">
            <a:extLst>
              <a:ext uri="{FF2B5EF4-FFF2-40B4-BE49-F238E27FC236}">
                <a16:creationId xmlns:a16="http://schemas.microsoft.com/office/drawing/2014/main" id="{24CC47B1-76B3-A1DB-BDC3-C97905EB31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8588" y="3914775"/>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97" descr="WOMAN.png">
            <a:extLst>
              <a:ext uri="{FF2B5EF4-FFF2-40B4-BE49-F238E27FC236}">
                <a16:creationId xmlns:a16="http://schemas.microsoft.com/office/drawing/2014/main" id="{A8752C1C-CF17-F1D1-0ED2-A805CE1BC2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67288" y="4235450"/>
            <a:ext cx="1176337"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50" descr="MAN.png">
            <a:extLst>
              <a:ext uri="{FF2B5EF4-FFF2-40B4-BE49-F238E27FC236}">
                <a16:creationId xmlns:a16="http://schemas.microsoft.com/office/drawing/2014/main" id="{BD9D1F5B-924E-3287-2402-86C2943131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6775" y="3957638"/>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51" descr="MAN.png">
            <a:extLst>
              <a:ext uri="{FF2B5EF4-FFF2-40B4-BE49-F238E27FC236}">
                <a16:creationId xmlns:a16="http://schemas.microsoft.com/office/drawing/2014/main" id="{4E3AD9B5-59B6-1838-1BF2-8F0FEDE78E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4963" y="4002088"/>
            <a:ext cx="11779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52" descr="MAN.png">
            <a:extLst>
              <a:ext uri="{FF2B5EF4-FFF2-40B4-BE49-F238E27FC236}">
                <a16:creationId xmlns:a16="http://schemas.microsoft.com/office/drawing/2014/main" id="{2ED20360-8350-98DC-788F-8FF515A997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3925" y="4019550"/>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53" descr="MAN.png">
            <a:extLst>
              <a:ext uri="{FF2B5EF4-FFF2-40B4-BE49-F238E27FC236}">
                <a16:creationId xmlns:a16="http://schemas.microsoft.com/office/drawing/2014/main" id="{DB29A2E9-0A77-78E5-804C-F9217B6434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8850" y="3884613"/>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54" descr="MAN.png">
            <a:extLst>
              <a:ext uri="{FF2B5EF4-FFF2-40B4-BE49-F238E27FC236}">
                <a16:creationId xmlns:a16="http://schemas.microsoft.com/office/drawing/2014/main" id="{09D089C7-DA8A-4D4F-F809-FB83977777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8313" y="3849688"/>
            <a:ext cx="11779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55" descr="MAN.png">
            <a:extLst>
              <a:ext uri="{FF2B5EF4-FFF2-40B4-BE49-F238E27FC236}">
                <a16:creationId xmlns:a16="http://schemas.microsoft.com/office/drawing/2014/main" id="{5D2FB970-AA43-A483-3A8F-447EC4D3E4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9363" y="3813175"/>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56" descr="MAN.png">
            <a:extLst>
              <a:ext uri="{FF2B5EF4-FFF2-40B4-BE49-F238E27FC236}">
                <a16:creationId xmlns:a16="http://schemas.microsoft.com/office/drawing/2014/main" id="{9188E628-2962-3E80-0BD1-43EABB8D1A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18325" y="3851275"/>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57" descr="MAN.png">
            <a:extLst>
              <a:ext uri="{FF2B5EF4-FFF2-40B4-BE49-F238E27FC236}">
                <a16:creationId xmlns:a16="http://schemas.microsoft.com/office/drawing/2014/main" id="{68AC9C3C-18A7-B8FC-4F3C-7CB7D05172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70725" y="4341813"/>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58" descr="MAN.png">
            <a:extLst>
              <a:ext uri="{FF2B5EF4-FFF2-40B4-BE49-F238E27FC236}">
                <a16:creationId xmlns:a16="http://schemas.microsoft.com/office/drawing/2014/main" id="{2565AB3B-D5A4-5221-836B-BBA59B0672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5163" y="4019550"/>
            <a:ext cx="1176337"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Picture 95" descr="WOMAN.png">
            <a:extLst>
              <a:ext uri="{FF2B5EF4-FFF2-40B4-BE49-F238E27FC236}">
                <a16:creationId xmlns:a16="http://schemas.microsoft.com/office/drawing/2014/main" id="{745AF8BB-5ABC-EA4C-C281-A168AEBD1E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67288" y="3797300"/>
            <a:ext cx="1176337"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59" descr="MAN.png">
            <a:extLst>
              <a:ext uri="{FF2B5EF4-FFF2-40B4-BE49-F238E27FC236}">
                <a16:creationId xmlns:a16="http://schemas.microsoft.com/office/drawing/2014/main" id="{EC07ED73-395F-DFF1-5B4C-803BB45110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79888" y="4540250"/>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0" name="Picture 60" descr="MAN.png">
            <a:extLst>
              <a:ext uri="{FF2B5EF4-FFF2-40B4-BE49-F238E27FC236}">
                <a16:creationId xmlns:a16="http://schemas.microsoft.com/office/drawing/2014/main" id="{187AC0CD-70F4-7BE5-D4BC-7352B15F62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4597400"/>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1" name="Picture 98" descr="WOMAN.png">
            <a:extLst>
              <a:ext uri="{FF2B5EF4-FFF2-40B4-BE49-F238E27FC236}">
                <a16:creationId xmlns:a16="http://schemas.microsoft.com/office/drawing/2014/main" id="{EC857B62-EB1E-4A87-DD45-B7990127CE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7588" y="3679825"/>
            <a:ext cx="1176337"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96" descr="WOMAN.png">
            <a:extLst>
              <a:ext uri="{FF2B5EF4-FFF2-40B4-BE49-F238E27FC236}">
                <a16:creationId xmlns:a16="http://schemas.microsoft.com/office/drawing/2014/main" id="{93F56754-D83F-0452-FEAB-277D8F465ED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72338" y="4584700"/>
            <a:ext cx="1176337"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61" descr="MAN.png">
            <a:extLst>
              <a:ext uri="{FF2B5EF4-FFF2-40B4-BE49-F238E27FC236}">
                <a16:creationId xmlns:a16="http://schemas.microsoft.com/office/drawing/2014/main" id="{20BA8CC3-0839-FEA1-0869-4B0D5CE687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7813" y="4316413"/>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4" name="Picture 62" descr="MAN.png">
            <a:extLst>
              <a:ext uri="{FF2B5EF4-FFF2-40B4-BE49-F238E27FC236}">
                <a16:creationId xmlns:a16="http://schemas.microsoft.com/office/drawing/2014/main" id="{CE1FE5D3-EA05-26F8-B003-222528F304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8525" y="4529138"/>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5" name="Picture 63" descr="MAN.png">
            <a:extLst>
              <a:ext uri="{FF2B5EF4-FFF2-40B4-BE49-F238E27FC236}">
                <a16:creationId xmlns:a16="http://schemas.microsoft.com/office/drawing/2014/main" id="{B3E4A6DA-FF6E-240E-DE7C-81EE310F82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7488" y="4529138"/>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64" descr="MAN.png">
            <a:extLst>
              <a:ext uri="{FF2B5EF4-FFF2-40B4-BE49-F238E27FC236}">
                <a16:creationId xmlns:a16="http://schemas.microsoft.com/office/drawing/2014/main" id="{FC82C2F8-1917-D5A5-1C13-E352CBE824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6450" y="4529138"/>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Picture 65" descr="MAN.png">
            <a:extLst>
              <a:ext uri="{FF2B5EF4-FFF2-40B4-BE49-F238E27FC236}">
                <a16:creationId xmlns:a16="http://schemas.microsoft.com/office/drawing/2014/main" id="{6208CA42-0E30-C5AF-8D3D-4D61E5539A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9688" y="4529138"/>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8" name="Picture 66" descr="MAN.png">
            <a:extLst>
              <a:ext uri="{FF2B5EF4-FFF2-40B4-BE49-F238E27FC236}">
                <a16:creationId xmlns:a16="http://schemas.microsoft.com/office/drawing/2014/main" id="{2CA17ED7-33FD-414A-209A-5EA9B3834F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8088" y="4037013"/>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9" name="Picture 67" descr="MAN.png">
            <a:extLst>
              <a:ext uri="{FF2B5EF4-FFF2-40B4-BE49-F238E27FC236}">
                <a16:creationId xmlns:a16="http://schemas.microsoft.com/office/drawing/2014/main" id="{FCD91884-6C39-82AE-67CC-9F75E3FC1B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9625" y="4108450"/>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0" name="Picture 68" descr="MAN.png">
            <a:extLst>
              <a:ext uri="{FF2B5EF4-FFF2-40B4-BE49-F238E27FC236}">
                <a16:creationId xmlns:a16="http://schemas.microsoft.com/office/drawing/2014/main" id="{20609012-7933-FDF8-1EFF-28D39F0E73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6538" y="4098925"/>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Picture 69" descr="MAN.png">
            <a:extLst>
              <a:ext uri="{FF2B5EF4-FFF2-40B4-BE49-F238E27FC236}">
                <a16:creationId xmlns:a16="http://schemas.microsoft.com/office/drawing/2014/main" id="{7861E99E-FAD0-65C0-46CE-1B9D8B03E7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9350" y="3921125"/>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2" name="Picture 70" descr="MAN.png">
            <a:extLst>
              <a:ext uri="{FF2B5EF4-FFF2-40B4-BE49-F238E27FC236}">
                <a16:creationId xmlns:a16="http://schemas.microsoft.com/office/drawing/2014/main" id="{176A0A75-0F93-9FFA-13E0-823426DF14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59413" y="4529138"/>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3" name="Picture 71" descr="MAN.png">
            <a:extLst>
              <a:ext uri="{FF2B5EF4-FFF2-40B4-BE49-F238E27FC236}">
                <a16:creationId xmlns:a16="http://schemas.microsoft.com/office/drawing/2014/main" id="{72033AA0-49C0-BCE2-092D-5DFF18F4ED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8525" y="4141788"/>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4" name="Picture 72" descr="MAN.png">
            <a:extLst>
              <a:ext uri="{FF2B5EF4-FFF2-40B4-BE49-F238E27FC236}">
                <a16:creationId xmlns:a16="http://schemas.microsoft.com/office/drawing/2014/main" id="{06958255-C828-D6B3-57C8-F7BD1FCB42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1763" y="4125913"/>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5" name="Picture 73" descr="MAN.png">
            <a:extLst>
              <a:ext uri="{FF2B5EF4-FFF2-40B4-BE49-F238E27FC236}">
                <a16:creationId xmlns:a16="http://schemas.microsoft.com/office/drawing/2014/main" id="{F9252E41-8700-BF1E-62AF-0437433971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5000" y="4110038"/>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6" name="Picture 74" descr="MAN.png">
            <a:extLst>
              <a:ext uri="{FF2B5EF4-FFF2-40B4-BE49-F238E27FC236}">
                <a16:creationId xmlns:a16="http://schemas.microsoft.com/office/drawing/2014/main" id="{AF2AA232-B8B6-7175-A6B4-349DD863CA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9563" y="3813175"/>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7" name="Picture 75" descr="MAN.png">
            <a:extLst>
              <a:ext uri="{FF2B5EF4-FFF2-40B4-BE49-F238E27FC236}">
                <a16:creationId xmlns:a16="http://schemas.microsoft.com/office/drawing/2014/main" id="{5466361D-9211-0DE6-F662-65585D284B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3838575"/>
            <a:ext cx="117792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8" name="Picture 76" descr="MAN.png">
            <a:extLst>
              <a:ext uri="{FF2B5EF4-FFF2-40B4-BE49-F238E27FC236}">
                <a16:creationId xmlns:a16="http://schemas.microsoft.com/office/drawing/2014/main" id="{210B7674-5C89-3093-86D6-4CDB494857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3075" y="3884613"/>
            <a:ext cx="11763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9" name="Picture 77" descr="MAN.png">
            <a:extLst>
              <a:ext uri="{FF2B5EF4-FFF2-40B4-BE49-F238E27FC236}">
                <a16:creationId xmlns:a16="http://schemas.microsoft.com/office/drawing/2014/main" id="{FAC77C9B-E157-3918-B23B-D1D5EE8306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1050" y="4440238"/>
            <a:ext cx="11763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0" name="Picture 78" descr="MAN.png">
            <a:extLst>
              <a:ext uri="{FF2B5EF4-FFF2-40B4-BE49-F238E27FC236}">
                <a16:creationId xmlns:a16="http://schemas.microsoft.com/office/drawing/2014/main" id="{DECDBE65-A882-2B1F-25AA-A9302713A9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54813" y="4597400"/>
            <a:ext cx="1177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1" name="Picture 11" descr="WOMAN.png">
            <a:extLst>
              <a:ext uri="{FF2B5EF4-FFF2-40B4-BE49-F238E27FC236}">
                <a16:creationId xmlns:a16="http://schemas.microsoft.com/office/drawing/2014/main" id="{7358981C-A95C-B4B7-B473-3555B8205B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4268788"/>
            <a:ext cx="1176337"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2" name="Picture 80" descr="WOMAN.png">
            <a:extLst>
              <a:ext uri="{FF2B5EF4-FFF2-40B4-BE49-F238E27FC236}">
                <a16:creationId xmlns:a16="http://schemas.microsoft.com/office/drawing/2014/main" id="{AE3DE470-0768-885B-CAE8-AADA672D63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9563" y="4540250"/>
            <a:ext cx="1176337"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3" name="Picture 81" descr="WOMAN.png">
            <a:extLst>
              <a:ext uri="{FF2B5EF4-FFF2-40B4-BE49-F238E27FC236}">
                <a16:creationId xmlns:a16="http://schemas.microsoft.com/office/drawing/2014/main" id="{B35AE008-66E4-4CD4-B9D3-67C7E2A962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8213" y="4119563"/>
            <a:ext cx="1176337"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4" name="Picture 82" descr="WOMAN.png">
            <a:extLst>
              <a:ext uri="{FF2B5EF4-FFF2-40B4-BE49-F238E27FC236}">
                <a16:creationId xmlns:a16="http://schemas.microsoft.com/office/drawing/2014/main" id="{C014C70D-BC15-9911-460B-4B2727F456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29413" y="4124325"/>
            <a:ext cx="1176337"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5" name="Picture 83" descr="WOMAN.png">
            <a:extLst>
              <a:ext uri="{FF2B5EF4-FFF2-40B4-BE49-F238E27FC236}">
                <a16:creationId xmlns:a16="http://schemas.microsoft.com/office/drawing/2014/main" id="{BB8FC2B6-C611-8D57-CF93-9E4E2307C6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13663" y="4178300"/>
            <a:ext cx="1176337"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6" name="Picture 84" descr="WOMAN.png">
            <a:extLst>
              <a:ext uri="{FF2B5EF4-FFF2-40B4-BE49-F238E27FC236}">
                <a16:creationId xmlns:a16="http://schemas.microsoft.com/office/drawing/2014/main" id="{A8BDB073-FBFD-5258-938F-581FAB392E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7338" y="4427538"/>
            <a:ext cx="1176337"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7" name="Picture 85" descr="WOMAN.png">
            <a:extLst>
              <a:ext uri="{FF2B5EF4-FFF2-40B4-BE49-F238E27FC236}">
                <a16:creationId xmlns:a16="http://schemas.microsoft.com/office/drawing/2014/main" id="{057314A0-B49E-52E5-50C3-AE7393282B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3213" y="3703638"/>
            <a:ext cx="1176337"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8" name="Picture 86" descr="WOMAN.png">
            <a:extLst>
              <a:ext uri="{FF2B5EF4-FFF2-40B4-BE49-F238E27FC236}">
                <a16:creationId xmlns:a16="http://schemas.microsoft.com/office/drawing/2014/main" id="{F1B6D522-C407-9A53-03CF-6CD839A76B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2788" y="4235450"/>
            <a:ext cx="1176337"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9" name="Picture 87" descr="WOMAN.png">
            <a:extLst>
              <a:ext uri="{FF2B5EF4-FFF2-40B4-BE49-F238E27FC236}">
                <a16:creationId xmlns:a16="http://schemas.microsoft.com/office/drawing/2014/main" id="{5E90721B-1E00-EF21-DE68-A946F84A3C7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0325" y="3738563"/>
            <a:ext cx="1176338"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0" name="Picture 88" descr="WOMAN.png">
            <a:extLst>
              <a:ext uri="{FF2B5EF4-FFF2-40B4-BE49-F238E27FC236}">
                <a16:creationId xmlns:a16="http://schemas.microsoft.com/office/drawing/2014/main" id="{6F53CE21-5ACD-8849-789A-66A7A4F1E1D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26275" y="4176713"/>
            <a:ext cx="1176338"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1" name="Picture 89" descr="WOMAN.png">
            <a:extLst>
              <a:ext uri="{FF2B5EF4-FFF2-40B4-BE49-F238E27FC236}">
                <a16:creationId xmlns:a16="http://schemas.microsoft.com/office/drawing/2014/main" id="{D08580EE-4AB9-6AD1-92AD-CF962E90B7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2550" y="4552950"/>
            <a:ext cx="11763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2" name="Picture 90" descr="WOMAN.png">
            <a:extLst>
              <a:ext uri="{FF2B5EF4-FFF2-40B4-BE49-F238E27FC236}">
                <a16:creationId xmlns:a16="http://schemas.microsoft.com/office/drawing/2014/main" id="{9BDF5883-418E-CAD0-C6E7-8E2889ABC3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9175" y="4562475"/>
            <a:ext cx="11763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3" name="Picture 91" descr="WOMAN.png">
            <a:extLst>
              <a:ext uri="{FF2B5EF4-FFF2-40B4-BE49-F238E27FC236}">
                <a16:creationId xmlns:a16="http://schemas.microsoft.com/office/drawing/2014/main" id="{87A4BD17-64B7-AE6F-650A-0D4C67DEB0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54663" y="4098925"/>
            <a:ext cx="1176337"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4" name="Picture 92" descr="WOMAN.png">
            <a:extLst>
              <a:ext uri="{FF2B5EF4-FFF2-40B4-BE49-F238E27FC236}">
                <a16:creationId xmlns:a16="http://schemas.microsoft.com/office/drawing/2014/main" id="{65B4244E-E136-51E6-DE34-AE381BB4FE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0550" y="3757613"/>
            <a:ext cx="1176338"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5" name="Picture 93" descr="WOMAN.png">
            <a:extLst>
              <a:ext uri="{FF2B5EF4-FFF2-40B4-BE49-F238E27FC236}">
                <a16:creationId xmlns:a16="http://schemas.microsoft.com/office/drawing/2014/main" id="{35E1B2FB-FF02-4E80-59B1-8138C50B87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6013" y="4037013"/>
            <a:ext cx="1176337"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6" name="Picture 94" descr="WOMAN.png">
            <a:extLst>
              <a:ext uri="{FF2B5EF4-FFF2-40B4-BE49-F238E27FC236}">
                <a16:creationId xmlns:a16="http://schemas.microsoft.com/office/drawing/2014/main" id="{A9F56BFA-E9F8-0A67-0E78-FFAB2ACCDE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1625" y="4545013"/>
            <a:ext cx="11763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79">
            <a:extLst>
              <a:ext uri="{FF2B5EF4-FFF2-40B4-BE49-F238E27FC236}">
                <a16:creationId xmlns:a16="http://schemas.microsoft.com/office/drawing/2014/main" id="{09971DF2-3EB2-682D-1E55-8980133EC0F7}"/>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175387E7-48C0-EECB-EA9C-A7A63B0E44A1}"/>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96D306DC-BDBC-31CF-4959-A3ADCDBD1F10}"/>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42AB39B7-2AAC-CE22-9FED-71CB0A82F1B5}"/>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02E52CBA-5877-737B-89EF-4BAEFFDA6F40}"/>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15366" name="Picture 3" descr="USO.jpg">
            <a:extLst>
              <a:ext uri="{FF2B5EF4-FFF2-40B4-BE49-F238E27FC236}">
                <a16:creationId xmlns:a16="http://schemas.microsoft.com/office/drawing/2014/main" id="{C20BD4B5-B85D-6AF1-BA94-689EB10BF4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2843213"/>
            <a:ext cx="27495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0" descr="arcc2lr1.jpg">
            <a:extLst>
              <a:ext uri="{FF2B5EF4-FFF2-40B4-BE49-F238E27FC236}">
                <a16:creationId xmlns:a16="http://schemas.microsoft.com/office/drawing/2014/main" id="{4E2E89BA-9F2E-554B-8F46-C3E25E5886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2475" y="2843213"/>
            <a:ext cx="1323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756633C-885B-AD48-E0C5-1295175521E7}"/>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8CE509DE-7AD9-6335-6032-D8F6D701F8CB}"/>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4BEC7D13-6BF6-D8DF-8B4C-E3B98D959F4F}"/>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E0E67F05-3B00-E6D6-B3DC-54788E4297DD}"/>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08146621-0ADD-7B2B-C7D5-5064F2F506F9}"/>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10" name="Picture 9" descr="arcc2lr1.jpg">
            <a:extLst>
              <a:ext uri="{FF2B5EF4-FFF2-40B4-BE49-F238E27FC236}">
                <a16:creationId xmlns:a16="http://schemas.microsoft.com/office/drawing/2014/main" id="{DA6383B7-2CEB-6738-523E-AD4CA862E2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2190750"/>
            <a:ext cx="1323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a:extLst>
              <a:ext uri="{FF2B5EF4-FFF2-40B4-BE49-F238E27FC236}">
                <a16:creationId xmlns:a16="http://schemas.microsoft.com/office/drawing/2014/main" id="{34CCCE5C-DACB-EACA-1FB3-412D81BCF21D}"/>
              </a:ext>
            </a:extLst>
          </p:cNvPr>
          <p:cNvSpPr>
            <a:spLocks noChangeArrowheads="1"/>
          </p:cNvSpPr>
          <p:nvPr/>
        </p:nvSpPr>
        <p:spPr bwMode="auto">
          <a:xfrm>
            <a:off x="1790700" y="2190750"/>
            <a:ext cx="7135813" cy="1600200"/>
          </a:xfrm>
          <a:prstGeom prst="roundRect">
            <a:avLst>
              <a:gd name="adj" fmla="val 16667"/>
            </a:avLst>
          </a:prstGeom>
          <a:solidFill>
            <a:srgbClr val="FFFFFF">
              <a:alpha val="27843"/>
            </a:srgbClr>
          </a:solidFill>
          <a:ln w="9525">
            <a:solidFill>
              <a:srgbClr val="4A7EBB"/>
            </a:solidFill>
            <a:round/>
            <a:headEnd/>
            <a:tailEnd/>
          </a:ln>
          <a:effectLst>
            <a:outerShdw dist="317500" dir="5400000" sx="89999" sy="-19000" rotWithShape="0">
              <a:srgbClr val="808080">
                <a:alpha val="1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2055" name="TextBox 3">
            <a:extLst>
              <a:ext uri="{FF2B5EF4-FFF2-40B4-BE49-F238E27FC236}">
                <a16:creationId xmlns:a16="http://schemas.microsoft.com/office/drawing/2014/main" id="{434864A9-5758-B439-EE09-B249B5A62975}"/>
              </a:ext>
            </a:extLst>
          </p:cNvPr>
          <p:cNvSpPr txBox="1">
            <a:spLocks noChangeArrowheads="1"/>
          </p:cNvSpPr>
          <p:nvPr/>
        </p:nvSpPr>
        <p:spPr bwMode="auto">
          <a:xfrm>
            <a:off x="1862138" y="2165350"/>
            <a:ext cx="70643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a:t>The Red Cross worked closely with the military during WWII. The Red Cross had </a:t>
            </a:r>
            <a:r>
              <a:rPr lang="en-US" altLang="en-US" sz="1400" b="1"/>
              <a:t>40,000</a:t>
            </a:r>
            <a:r>
              <a:rPr lang="en-US" altLang="en-US" sz="1400"/>
              <a:t> employees at the time and directed more than </a:t>
            </a:r>
            <a:r>
              <a:rPr lang="en-US" altLang="en-US" sz="1400" b="1"/>
              <a:t>7.5 MILLION </a:t>
            </a:r>
            <a:r>
              <a:rPr lang="en-US" altLang="en-US" sz="1400"/>
              <a:t>civilian volunteers serving the Armed Forces. </a:t>
            </a:r>
          </a:p>
        </p:txBody>
      </p:sp>
      <p:sp>
        <p:nvSpPr>
          <p:cNvPr id="2056" name="TextBox 12">
            <a:extLst>
              <a:ext uri="{FF2B5EF4-FFF2-40B4-BE49-F238E27FC236}">
                <a16:creationId xmlns:a16="http://schemas.microsoft.com/office/drawing/2014/main" id="{449A7CE6-DEB8-F2F7-ACB6-DF3D9294D13E}"/>
              </a:ext>
            </a:extLst>
          </p:cNvPr>
          <p:cNvSpPr txBox="1">
            <a:spLocks noChangeArrowheads="1"/>
          </p:cNvSpPr>
          <p:nvPr/>
        </p:nvSpPr>
        <p:spPr bwMode="auto">
          <a:xfrm>
            <a:off x="1862138" y="2859088"/>
            <a:ext cx="70643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a:t>Over </a:t>
            </a:r>
            <a:r>
              <a:rPr lang="en-US" altLang="en-US" sz="1600" b="1"/>
              <a:t>200,000</a:t>
            </a:r>
            <a:r>
              <a:rPr lang="en-US" altLang="en-US" sz="1400"/>
              <a:t> of these women were enrolled in the Red Cross Nursing Service and they certified </a:t>
            </a:r>
            <a:r>
              <a:rPr lang="en-US" altLang="en-US" sz="1400" b="1"/>
              <a:t>71,000</a:t>
            </a:r>
            <a:r>
              <a:rPr lang="en-US" altLang="en-US" sz="1400"/>
              <a:t> nurses that served in the Army and Navy Nursing Corps.</a:t>
            </a:r>
          </a:p>
        </p:txBody>
      </p:sp>
      <p:sp>
        <p:nvSpPr>
          <p:cNvPr id="2057" name="TextBox 13">
            <a:extLst>
              <a:ext uri="{FF2B5EF4-FFF2-40B4-BE49-F238E27FC236}">
                <a16:creationId xmlns:a16="http://schemas.microsoft.com/office/drawing/2014/main" id="{0695BBB6-EBAA-B78B-95D0-E1BC1E2F3C0C}"/>
              </a:ext>
            </a:extLst>
          </p:cNvPr>
          <p:cNvSpPr txBox="1">
            <a:spLocks noChangeArrowheads="1"/>
          </p:cNvSpPr>
          <p:nvPr/>
        </p:nvSpPr>
        <p:spPr bwMode="auto">
          <a:xfrm>
            <a:off x="1857375" y="3387725"/>
            <a:ext cx="7064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a:t>They also made sure civilians at home were provided with critical health care.</a:t>
            </a:r>
          </a:p>
        </p:txBody>
      </p:sp>
      <p:pic>
        <p:nvPicPr>
          <p:cNvPr id="15" name="Picture 14" descr="USO.jpg">
            <a:extLst>
              <a:ext uri="{FF2B5EF4-FFF2-40B4-BE49-F238E27FC236}">
                <a16:creationId xmlns:a16="http://schemas.microsoft.com/office/drawing/2014/main" id="{747B43D8-72AF-393B-D54C-02D8A512FE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17075" y="3894138"/>
            <a:ext cx="1801813"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a:extLst>
              <a:ext uri="{FF2B5EF4-FFF2-40B4-BE49-F238E27FC236}">
                <a16:creationId xmlns:a16="http://schemas.microsoft.com/office/drawing/2014/main" id="{1734CB7C-6245-A0D3-6BB2-9BAD66F6D3BC}"/>
              </a:ext>
            </a:extLst>
          </p:cNvPr>
          <p:cNvSpPr>
            <a:spLocks noChangeArrowheads="1"/>
          </p:cNvSpPr>
          <p:nvPr/>
        </p:nvSpPr>
        <p:spPr bwMode="auto">
          <a:xfrm>
            <a:off x="111125" y="3894138"/>
            <a:ext cx="7135813" cy="1814512"/>
          </a:xfrm>
          <a:prstGeom prst="roundRect">
            <a:avLst>
              <a:gd name="adj" fmla="val 16667"/>
            </a:avLst>
          </a:prstGeom>
          <a:solidFill>
            <a:srgbClr val="FFFFFF">
              <a:alpha val="27843"/>
            </a:srgbClr>
          </a:solidFill>
          <a:ln w="9525">
            <a:solidFill>
              <a:srgbClr val="4A7EBB"/>
            </a:solidFill>
            <a:round/>
            <a:headEnd/>
            <a:tailEnd/>
          </a:ln>
          <a:effectLst>
            <a:outerShdw dist="317500" dir="5400000" sx="89999" sy="-19000" rotWithShape="0">
              <a:srgbClr val="808080">
                <a:alpha val="1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2060" name="Rectangle 16">
            <a:extLst>
              <a:ext uri="{FF2B5EF4-FFF2-40B4-BE49-F238E27FC236}">
                <a16:creationId xmlns:a16="http://schemas.microsoft.com/office/drawing/2014/main" id="{0D072EA0-384D-B4DD-1D38-D15359E3D740}"/>
              </a:ext>
            </a:extLst>
          </p:cNvPr>
          <p:cNvSpPr>
            <a:spLocks noChangeArrowheads="1"/>
          </p:cNvSpPr>
          <p:nvPr/>
        </p:nvSpPr>
        <p:spPr bwMode="auto">
          <a:xfrm>
            <a:off x="207963" y="3848100"/>
            <a:ext cx="71358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a:t>The United Service Organizations (USO) was created in 1941 by six private groups: The YMCA, YWCA, National Catholic Community Service, the National Jewish Welfare Board, the Traveler’s Aid Association and the Salvation Army.</a:t>
            </a:r>
          </a:p>
        </p:txBody>
      </p:sp>
      <p:sp>
        <p:nvSpPr>
          <p:cNvPr id="2061" name="Rectangle 17">
            <a:extLst>
              <a:ext uri="{FF2B5EF4-FFF2-40B4-BE49-F238E27FC236}">
                <a16:creationId xmlns:a16="http://schemas.microsoft.com/office/drawing/2014/main" id="{FD055BDD-6C09-D0A9-A590-4ACD2EC9CEA2}"/>
              </a:ext>
            </a:extLst>
          </p:cNvPr>
          <p:cNvSpPr>
            <a:spLocks noChangeArrowheads="1"/>
          </p:cNvSpPr>
          <p:nvPr/>
        </p:nvSpPr>
        <p:spPr bwMode="auto">
          <a:xfrm>
            <a:off x="207963" y="5214938"/>
            <a:ext cx="7135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a:t>The USO is most famously recognized for USO Camp Shows, which still provide recreation for military personnel. The USO estimated putting on </a:t>
            </a:r>
            <a:r>
              <a:rPr lang="en-US" altLang="en-US" sz="1400" b="1"/>
              <a:t>428,521</a:t>
            </a:r>
            <a:r>
              <a:rPr lang="en-US" altLang="en-US" sz="1400"/>
              <a:t> shows during WWII. </a:t>
            </a:r>
          </a:p>
        </p:txBody>
      </p:sp>
      <p:sp>
        <p:nvSpPr>
          <p:cNvPr id="2062" name="Rectangle 18">
            <a:extLst>
              <a:ext uri="{FF2B5EF4-FFF2-40B4-BE49-F238E27FC236}">
                <a16:creationId xmlns:a16="http://schemas.microsoft.com/office/drawing/2014/main" id="{FFFFA5FD-406E-EC0E-6304-CC207FE2FB30}"/>
              </a:ext>
            </a:extLst>
          </p:cNvPr>
          <p:cNvSpPr>
            <a:spLocks noChangeArrowheads="1"/>
          </p:cNvSpPr>
          <p:nvPr/>
        </p:nvSpPr>
        <p:spPr bwMode="auto">
          <a:xfrm>
            <a:off x="195263" y="4513263"/>
            <a:ext cx="713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a:t>Women served as volunteers in over </a:t>
            </a:r>
            <a:r>
              <a:rPr lang="en-US" altLang="en-US" sz="1400" b="1"/>
              <a:t>3,000</a:t>
            </a:r>
            <a:r>
              <a:rPr lang="en-US" altLang="en-US" sz="1400"/>
              <a:t> locations in the States.</a:t>
            </a:r>
          </a:p>
        </p:txBody>
      </p:sp>
      <p:sp>
        <p:nvSpPr>
          <p:cNvPr id="2063" name="Rectangle 19">
            <a:extLst>
              <a:ext uri="{FF2B5EF4-FFF2-40B4-BE49-F238E27FC236}">
                <a16:creationId xmlns:a16="http://schemas.microsoft.com/office/drawing/2014/main" id="{50266BC2-1EFD-8404-0726-C44915A05D97}"/>
              </a:ext>
            </a:extLst>
          </p:cNvPr>
          <p:cNvSpPr>
            <a:spLocks noChangeArrowheads="1"/>
          </p:cNvSpPr>
          <p:nvPr/>
        </p:nvSpPr>
        <p:spPr bwMode="auto">
          <a:xfrm>
            <a:off x="203200" y="4751388"/>
            <a:ext cx="7135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a:t>Overseas, the USO developed Canteens. They also put together packages of comfort items for the troops.</a:t>
            </a:r>
          </a:p>
        </p:txBody>
      </p:sp>
      <p:sp>
        <p:nvSpPr>
          <p:cNvPr id="21" name="TextBox 20">
            <a:extLst>
              <a:ext uri="{FF2B5EF4-FFF2-40B4-BE49-F238E27FC236}">
                <a16:creationId xmlns:a16="http://schemas.microsoft.com/office/drawing/2014/main" id="{45C8760F-4798-BBF9-7A6D-CFAF703CE9F4}"/>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2.83458E-6 6.98751E-7 L 0.22756 0.00139 " pathEditMode="relative" rAng="0" ptsTypes="AA">
                                      <p:cBhvr>
                                        <p:cTn id="6" dur="1000" fill="hold"/>
                                        <p:tgtEl>
                                          <p:spTgt spid="10"/>
                                        </p:tgtEl>
                                        <p:attrNameLst>
                                          <p:attrName>ppt_x</p:attrName>
                                          <p:attrName>ppt_y</p:attrName>
                                        </p:attrNameLst>
                                      </p:cBhvr>
                                      <p:rCtr x="11387" y="69"/>
                                    </p:animMotion>
                                  </p:childTnLst>
                                </p:cTn>
                              </p:par>
                              <p:par>
                                <p:cTn id="7" presetID="0" presetClass="path" presetSubtype="0" accel="50000" decel="50000" fill="hold" nodeType="withEffect">
                                  <p:stCondLst>
                                    <p:cond delay="0"/>
                                  </p:stCondLst>
                                  <p:childTnLst>
                                    <p:animMotion origin="layout" path="M -0.03714 -0.00162 L -0.25013 -0.00047 " pathEditMode="relative" rAng="0" ptsTypes="AA">
                                      <p:cBhvr>
                                        <p:cTn id="8" dur="1000" fill="hold"/>
                                        <p:tgtEl>
                                          <p:spTgt spid="15"/>
                                        </p:tgtEl>
                                        <p:attrNameLst>
                                          <p:attrName>ppt_x</p:attrName>
                                          <p:attrName>ppt_y</p:attrName>
                                        </p:attrNameLst>
                                      </p:cBhvr>
                                      <p:rCtr x="-10658" y="46"/>
                                    </p:animMotion>
                                  </p:childTnLst>
                                </p:cTn>
                              </p:par>
                            </p:childTnLst>
                          </p:cTn>
                        </p:par>
                        <p:par>
                          <p:cTn id="9" fill="hold" nodeType="afterGroup">
                            <p:stCondLst>
                              <p:cond delay="10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055"/>
                                        </p:tgtEl>
                                        <p:attrNameLst>
                                          <p:attrName>style.visibility</p:attrName>
                                        </p:attrNameLst>
                                      </p:cBhvr>
                                      <p:to>
                                        <p:strVal val="visible"/>
                                      </p:to>
                                    </p:set>
                                    <p:anim calcmode="lin" valueType="num">
                                      <p:cBhvr additive="base">
                                        <p:cTn id="16" dur="1000" fill="hold"/>
                                        <p:tgtEl>
                                          <p:spTgt spid="2055"/>
                                        </p:tgtEl>
                                        <p:attrNameLst>
                                          <p:attrName>ppt_x</p:attrName>
                                        </p:attrNameLst>
                                      </p:cBhvr>
                                      <p:tavLst>
                                        <p:tav tm="0">
                                          <p:val>
                                            <p:strVal val="1+#ppt_w/2"/>
                                          </p:val>
                                        </p:tav>
                                        <p:tav tm="100000">
                                          <p:val>
                                            <p:strVal val="#ppt_x"/>
                                          </p:val>
                                        </p:tav>
                                      </p:tavLst>
                                    </p:anim>
                                    <p:anim calcmode="lin" valueType="num">
                                      <p:cBhvr additive="base">
                                        <p:cTn id="17" dur="1000" fill="hold"/>
                                        <p:tgtEl>
                                          <p:spTgt spid="2055"/>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additive="base">
                                        <p:cTn id="20" dur="1000" fill="hold"/>
                                        <p:tgtEl>
                                          <p:spTgt spid="2056"/>
                                        </p:tgtEl>
                                        <p:attrNameLst>
                                          <p:attrName>ppt_x</p:attrName>
                                        </p:attrNameLst>
                                      </p:cBhvr>
                                      <p:tavLst>
                                        <p:tav tm="0">
                                          <p:val>
                                            <p:strVal val="1+#ppt_w/2"/>
                                          </p:val>
                                        </p:tav>
                                        <p:tav tm="100000">
                                          <p:val>
                                            <p:strVal val="#ppt_x"/>
                                          </p:val>
                                        </p:tav>
                                      </p:tavLst>
                                    </p:anim>
                                    <p:anim calcmode="lin" valueType="num">
                                      <p:cBhvr additive="base">
                                        <p:cTn id="21" dur="1000" fill="hold"/>
                                        <p:tgtEl>
                                          <p:spTgt spid="205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2057"/>
                                        </p:tgtEl>
                                        <p:attrNameLst>
                                          <p:attrName>style.visibility</p:attrName>
                                        </p:attrNameLst>
                                      </p:cBhvr>
                                      <p:to>
                                        <p:strVal val="visible"/>
                                      </p:to>
                                    </p:set>
                                    <p:anim calcmode="lin" valueType="num">
                                      <p:cBhvr additive="base">
                                        <p:cTn id="24" dur="1000" fill="hold"/>
                                        <p:tgtEl>
                                          <p:spTgt spid="2057"/>
                                        </p:tgtEl>
                                        <p:attrNameLst>
                                          <p:attrName>ppt_x</p:attrName>
                                        </p:attrNameLst>
                                      </p:cBhvr>
                                      <p:tavLst>
                                        <p:tav tm="0">
                                          <p:val>
                                            <p:strVal val="1+#ppt_w/2"/>
                                          </p:val>
                                        </p:tav>
                                        <p:tav tm="100000">
                                          <p:val>
                                            <p:strVal val="#ppt_x"/>
                                          </p:val>
                                        </p:tav>
                                      </p:tavLst>
                                    </p:anim>
                                    <p:anim calcmode="lin" valueType="num">
                                      <p:cBhvr additive="base">
                                        <p:cTn id="25" dur="1000" fill="hold"/>
                                        <p:tgtEl>
                                          <p:spTgt spid="2057"/>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061"/>
                                        </p:tgtEl>
                                        <p:attrNameLst>
                                          <p:attrName>style.visibility</p:attrName>
                                        </p:attrNameLst>
                                      </p:cBhvr>
                                      <p:to>
                                        <p:strVal val="visible"/>
                                      </p:to>
                                    </p:set>
                                    <p:anim calcmode="lin" valueType="num">
                                      <p:cBhvr additive="base">
                                        <p:cTn id="28" dur="1000" fill="hold"/>
                                        <p:tgtEl>
                                          <p:spTgt spid="2061"/>
                                        </p:tgtEl>
                                        <p:attrNameLst>
                                          <p:attrName>ppt_x</p:attrName>
                                        </p:attrNameLst>
                                      </p:cBhvr>
                                      <p:tavLst>
                                        <p:tav tm="0">
                                          <p:val>
                                            <p:strVal val="0-#ppt_w/2"/>
                                          </p:val>
                                        </p:tav>
                                        <p:tav tm="100000">
                                          <p:val>
                                            <p:strVal val="#ppt_x"/>
                                          </p:val>
                                        </p:tav>
                                      </p:tavLst>
                                    </p:anim>
                                    <p:anim calcmode="lin" valueType="num">
                                      <p:cBhvr additive="base">
                                        <p:cTn id="29" dur="1000" fill="hold"/>
                                        <p:tgtEl>
                                          <p:spTgt spid="2061"/>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1000" fill="hold"/>
                                        <p:tgtEl>
                                          <p:spTgt spid="16"/>
                                        </p:tgtEl>
                                        <p:attrNameLst>
                                          <p:attrName>ppt_x</p:attrName>
                                        </p:attrNameLst>
                                      </p:cBhvr>
                                      <p:tavLst>
                                        <p:tav tm="0">
                                          <p:val>
                                            <p:strVal val="0-#ppt_w/2"/>
                                          </p:val>
                                        </p:tav>
                                        <p:tav tm="100000">
                                          <p:val>
                                            <p:strVal val="#ppt_x"/>
                                          </p:val>
                                        </p:tav>
                                      </p:tavLst>
                                    </p:anim>
                                    <p:anim calcmode="lin" valueType="num">
                                      <p:cBhvr additive="base">
                                        <p:cTn id="33" dur="10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2063"/>
                                        </p:tgtEl>
                                        <p:attrNameLst>
                                          <p:attrName>style.visibility</p:attrName>
                                        </p:attrNameLst>
                                      </p:cBhvr>
                                      <p:to>
                                        <p:strVal val="visible"/>
                                      </p:to>
                                    </p:set>
                                    <p:anim calcmode="lin" valueType="num">
                                      <p:cBhvr additive="base">
                                        <p:cTn id="36" dur="1000" fill="hold"/>
                                        <p:tgtEl>
                                          <p:spTgt spid="2063"/>
                                        </p:tgtEl>
                                        <p:attrNameLst>
                                          <p:attrName>ppt_x</p:attrName>
                                        </p:attrNameLst>
                                      </p:cBhvr>
                                      <p:tavLst>
                                        <p:tav tm="0">
                                          <p:val>
                                            <p:strVal val="0-#ppt_w/2"/>
                                          </p:val>
                                        </p:tav>
                                        <p:tav tm="100000">
                                          <p:val>
                                            <p:strVal val="#ppt_x"/>
                                          </p:val>
                                        </p:tav>
                                      </p:tavLst>
                                    </p:anim>
                                    <p:anim calcmode="lin" valueType="num">
                                      <p:cBhvr additive="base">
                                        <p:cTn id="37" dur="1000" fill="hold"/>
                                        <p:tgtEl>
                                          <p:spTgt spid="206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60"/>
                                        </p:tgtEl>
                                        <p:attrNameLst>
                                          <p:attrName>style.visibility</p:attrName>
                                        </p:attrNameLst>
                                      </p:cBhvr>
                                      <p:to>
                                        <p:strVal val="visible"/>
                                      </p:to>
                                    </p:set>
                                    <p:anim calcmode="lin" valueType="num">
                                      <p:cBhvr additive="base">
                                        <p:cTn id="40" dur="1000" fill="hold"/>
                                        <p:tgtEl>
                                          <p:spTgt spid="2060"/>
                                        </p:tgtEl>
                                        <p:attrNameLst>
                                          <p:attrName>ppt_x</p:attrName>
                                        </p:attrNameLst>
                                      </p:cBhvr>
                                      <p:tavLst>
                                        <p:tav tm="0">
                                          <p:val>
                                            <p:strVal val="0-#ppt_w/2"/>
                                          </p:val>
                                        </p:tav>
                                        <p:tav tm="100000">
                                          <p:val>
                                            <p:strVal val="#ppt_x"/>
                                          </p:val>
                                        </p:tav>
                                      </p:tavLst>
                                    </p:anim>
                                    <p:anim calcmode="lin" valueType="num">
                                      <p:cBhvr additive="base">
                                        <p:cTn id="41" dur="1000" fill="hold"/>
                                        <p:tgtEl>
                                          <p:spTgt spid="2060"/>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2062"/>
                                        </p:tgtEl>
                                        <p:attrNameLst>
                                          <p:attrName>style.visibility</p:attrName>
                                        </p:attrNameLst>
                                      </p:cBhvr>
                                      <p:to>
                                        <p:strVal val="visible"/>
                                      </p:to>
                                    </p:set>
                                    <p:anim calcmode="lin" valueType="num">
                                      <p:cBhvr additive="base">
                                        <p:cTn id="44" dur="1000" fill="hold"/>
                                        <p:tgtEl>
                                          <p:spTgt spid="2062"/>
                                        </p:tgtEl>
                                        <p:attrNameLst>
                                          <p:attrName>ppt_x</p:attrName>
                                        </p:attrNameLst>
                                      </p:cBhvr>
                                      <p:tavLst>
                                        <p:tav tm="0">
                                          <p:val>
                                            <p:strVal val="0-#ppt_w/2"/>
                                          </p:val>
                                        </p:tav>
                                        <p:tav tm="100000">
                                          <p:val>
                                            <p:strVal val="#ppt_x"/>
                                          </p:val>
                                        </p:tav>
                                      </p:tavLst>
                                    </p:anim>
                                    <p:anim calcmode="lin" valueType="num">
                                      <p:cBhvr additive="base">
                                        <p:cTn id="45" dur="1000" fill="hold"/>
                                        <p:tgtEl>
                                          <p:spTgt spid="20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55" grpId="0"/>
      <p:bldP spid="2056" grpId="0"/>
      <p:bldP spid="2057" grpId="0"/>
      <p:bldP spid="16" grpId="0" animBg="1"/>
      <p:bldP spid="2060" grpId="0"/>
      <p:bldP spid="2061" grpId="0"/>
      <p:bldP spid="2062" grpId="0"/>
      <p:bldP spid="20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6B47FE01-F03E-9FD3-4FCA-A2AFC799C566}"/>
              </a:ext>
            </a:extLst>
          </p:cNvPr>
          <p:cNvPicPr>
            <a:picLocks noChangeAspect="1"/>
          </p:cNvPicPr>
          <p:nvPr/>
        </p:nvPicPr>
        <p:blipFill>
          <a:blip r:embed="rId4"/>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FD9CE2BE-F6CC-79F9-F935-FD0432F1BC7F}"/>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2BAB3E2B-134C-E83E-FDA8-EE1423AA4C3E}"/>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A162E721-2827-C907-EDB6-177A23360C31}"/>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7414" name="Rectangle 3">
            <a:extLst>
              <a:ext uri="{FF2B5EF4-FFF2-40B4-BE49-F238E27FC236}">
                <a16:creationId xmlns:a16="http://schemas.microsoft.com/office/drawing/2014/main" id="{CA435397-C6E9-5E1E-939A-FD7C6F4BAE77}"/>
              </a:ext>
            </a:extLst>
          </p:cNvPr>
          <p:cNvSpPr>
            <a:spLocks noChangeArrowheads="1"/>
          </p:cNvSpPr>
          <p:nvPr/>
        </p:nvSpPr>
        <p:spPr bwMode="auto">
          <a:xfrm>
            <a:off x="193675" y="2503488"/>
            <a:ext cx="76438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The Sharon Roger’s Band, all-female orchestra and USO Camp Shows unit played for military and civilian servicemen and women in the Pacific theater. They were only one of many professional entertainers who volunteered their time to perform for troops overseas.</a:t>
            </a:r>
          </a:p>
        </p:txBody>
      </p:sp>
      <p:sp>
        <p:nvSpPr>
          <p:cNvPr id="17415" name="Rectangle 9">
            <a:extLst>
              <a:ext uri="{FF2B5EF4-FFF2-40B4-BE49-F238E27FC236}">
                <a16:creationId xmlns:a16="http://schemas.microsoft.com/office/drawing/2014/main" id="{9741DFD7-C8F3-829F-D981-D2E73C7A119F}"/>
              </a:ext>
            </a:extLst>
          </p:cNvPr>
          <p:cNvSpPr>
            <a:spLocks noChangeArrowheads="1"/>
          </p:cNvSpPr>
          <p:nvPr/>
        </p:nvSpPr>
        <p:spPr bwMode="auto">
          <a:xfrm>
            <a:off x="2212975" y="3830638"/>
            <a:ext cx="69024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During WWII, the Andrews Sisters, an American singing group comprised of LaVerne, Maxene and Patty Andrews, recorded a series of Victory Discs (V-Discs) for distribution to Allied fighting forces, as well as performing with the USO. They were dubbed the “Sweethearts of the Armed Forces Radio Service.”  </a:t>
            </a:r>
          </a:p>
        </p:txBody>
      </p:sp>
      <p:sp>
        <p:nvSpPr>
          <p:cNvPr id="12" name="TextBox 11">
            <a:extLst>
              <a:ext uri="{FF2B5EF4-FFF2-40B4-BE49-F238E27FC236}">
                <a16:creationId xmlns:a16="http://schemas.microsoft.com/office/drawing/2014/main" id="{0B49C4B9-91EF-2A42-DF96-50C5E0632E5F}"/>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pic>
        <p:nvPicPr>
          <p:cNvPr id="10" name="Andrews Sisters - Boogie Woogie Bugle Boy (1941) 1.mp3">
            <a:hlinkClick r:id="" action="ppaction://media"/>
            <a:extLst>
              <a:ext uri="{FF2B5EF4-FFF2-40B4-BE49-F238E27FC236}">
                <a16:creationId xmlns:a16="http://schemas.microsoft.com/office/drawing/2014/main" id="{37236823-A158-FBB7-15A4-EA908C28D8E0}"/>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696913" y="3770313"/>
            <a:ext cx="11366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12">
            <a:extLst>
              <a:ext uri="{FF2B5EF4-FFF2-40B4-BE49-F238E27FC236}">
                <a16:creationId xmlns:a16="http://schemas.microsoft.com/office/drawing/2014/main" id="{71679A4A-F3F8-778E-E86B-F60ED7B8F5EF}"/>
              </a:ext>
            </a:extLst>
          </p:cNvPr>
          <p:cNvSpPr txBox="1">
            <a:spLocks noChangeArrowheads="1"/>
          </p:cNvSpPr>
          <p:nvPr/>
        </p:nvSpPr>
        <p:spPr bwMode="auto">
          <a:xfrm>
            <a:off x="193675" y="5257800"/>
            <a:ext cx="23098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100"/>
              <a:t>(Click Icon to Play)</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6952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3EF2B029-101E-DB78-11D9-8B02814424DC}"/>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81893D8F-3742-76E3-211D-0292D22FD45C}"/>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D10BCB77-0013-2B80-9B52-47627391C03E}"/>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15F939AC-6363-687D-ABCD-6840EC76CB03}"/>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0" name="Rectangle 9">
            <a:extLst>
              <a:ext uri="{FF2B5EF4-FFF2-40B4-BE49-F238E27FC236}">
                <a16:creationId xmlns:a16="http://schemas.microsoft.com/office/drawing/2014/main" id="{C63F428D-A7BD-96FD-3A53-104665AE8216}"/>
              </a:ext>
            </a:extLst>
          </p:cNvPr>
          <p:cNvSpPr/>
          <p:nvPr/>
        </p:nvSpPr>
        <p:spPr>
          <a:xfrm>
            <a:off x="2517186" y="2050905"/>
            <a:ext cx="4133839" cy="646331"/>
          </a:xfrm>
          <a:prstGeom prst="rect">
            <a:avLst/>
          </a:prstGeom>
          <a:noFill/>
        </p:spPr>
        <p:txBody>
          <a:bodyPr wrap="none">
            <a:spAutoFit/>
          </a:bodyPr>
          <a:lstStyle/>
          <a:p>
            <a:pPr algn="ctr" fontAlgn="auto">
              <a:spcBef>
                <a:spcPts val="0"/>
              </a:spcBef>
              <a:spcAft>
                <a:spcPts val="0"/>
              </a:spcAft>
              <a:defRPr/>
            </a:pPr>
            <a:r>
              <a:rPr lang="en-US" sz="36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mn-lt"/>
                <a:ea typeface="+mn-ea"/>
              </a:rPr>
              <a:t>Women Researchers</a:t>
            </a:r>
          </a:p>
        </p:txBody>
      </p:sp>
      <p:sp>
        <p:nvSpPr>
          <p:cNvPr id="18439" name="TextBox 4">
            <a:extLst>
              <a:ext uri="{FF2B5EF4-FFF2-40B4-BE49-F238E27FC236}">
                <a16:creationId xmlns:a16="http://schemas.microsoft.com/office/drawing/2014/main" id="{76A29E9F-7DE2-4FC5-0B8A-910A383F085A}"/>
              </a:ext>
            </a:extLst>
          </p:cNvPr>
          <p:cNvSpPr txBox="1">
            <a:spLocks noChangeArrowheads="1"/>
          </p:cNvSpPr>
          <p:nvPr/>
        </p:nvSpPr>
        <p:spPr bwMode="auto">
          <a:xfrm>
            <a:off x="217488" y="2890838"/>
            <a:ext cx="4281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Women participated in the role of researchers that began the nuclear age.</a:t>
            </a:r>
          </a:p>
        </p:txBody>
      </p:sp>
      <p:pic>
        <p:nvPicPr>
          <p:cNvPr id="12" name="Picture 11" descr="womenlab.jpg">
            <a:extLst>
              <a:ext uri="{FF2B5EF4-FFF2-40B4-BE49-F238E27FC236}">
                <a16:creationId xmlns:a16="http://schemas.microsoft.com/office/drawing/2014/main" id="{DD1D0FB8-A3A0-C071-5EA7-BEAA753E3CE0}"/>
              </a:ext>
            </a:extLst>
          </p:cNvPr>
          <p:cNvPicPr>
            <a:picLocks noChangeAspect="1"/>
          </p:cNvPicPr>
          <p:nvPr/>
        </p:nvPicPr>
        <p:blipFill>
          <a:blip r:embed="rId3"/>
          <a:stretch>
            <a:fillRect/>
          </a:stretch>
        </p:blipFill>
        <p:spPr>
          <a:xfrm>
            <a:off x="5140476" y="2890761"/>
            <a:ext cx="3515366"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441" name="TextBox 12">
            <a:extLst>
              <a:ext uri="{FF2B5EF4-FFF2-40B4-BE49-F238E27FC236}">
                <a16:creationId xmlns:a16="http://schemas.microsoft.com/office/drawing/2014/main" id="{9A757C6F-431C-A667-0170-E94532B8B357}"/>
              </a:ext>
            </a:extLst>
          </p:cNvPr>
          <p:cNvSpPr txBox="1">
            <a:spLocks noChangeArrowheads="1"/>
          </p:cNvSpPr>
          <p:nvPr/>
        </p:nvSpPr>
        <p:spPr bwMode="auto">
          <a:xfrm>
            <a:off x="249238" y="3721100"/>
            <a:ext cx="4535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They also did laboratory testing that led to other scientific advances and inventions. </a:t>
            </a:r>
          </a:p>
        </p:txBody>
      </p:sp>
      <p:sp>
        <p:nvSpPr>
          <p:cNvPr id="18442" name="TextBox 13">
            <a:extLst>
              <a:ext uri="{FF2B5EF4-FFF2-40B4-BE49-F238E27FC236}">
                <a16:creationId xmlns:a16="http://schemas.microsoft.com/office/drawing/2014/main" id="{FFC6EECE-A9F1-B68F-8C60-EAFA59D83287}"/>
              </a:ext>
            </a:extLst>
          </p:cNvPr>
          <p:cNvSpPr txBox="1">
            <a:spLocks noChangeArrowheads="1"/>
          </p:cNvSpPr>
          <p:nvPr/>
        </p:nvSpPr>
        <p:spPr bwMode="auto">
          <a:xfrm>
            <a:off x="217488" y="4513263"/>
            <a:ext cx="4922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The War brought more prospects for women as chemists, researchers, engineers and technical assistants. </a:t>
            </a:r>
          </a:p>
        </p:txBody>
      </p:sp>
      <p:sp>
        <p:nvSpPr>
          <p:cNvPr id="15" name="TextBox 14">
            <a:extLst>
              <a:ext uri="{FF2B5EF4-FFF2-40B4-BE49-F238E27FC236}">
                <a16:creationId xmlns:a16="http://schemas.microsoft.com/office/drawing/2014/main" id="{D02852FC-1E1E-61D0-F53E-3621EE710745}"/>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98CE3C8F-6D2C-B5B5-0A67-A0CB0526A33C}"/>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FC2ACB2C-D723-DB43-B916-46BF31383FF8}"/>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CFC9B5D2-E875-24EE-4AF3-790DCE5D8475}"/>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A7963C3B-613C-56AB-1E3E-449471BF71A8}"/>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 name="Picture 2" descr="300px-K-25_aerial_view.jpg">
            <a:extLst>
              <a:ext uri="{FF2B5EF4-FFF2-40B4-BE49-F238E27FC236}">
                <a16:creationId xmlns:a16="http://schemas.microsoft.com/office/drawing/2014/main" id="{7342AE4B-9178-77F4-49C0-0A00C3CD423E}"/>
              </a:ext>
            </a:extLst>
          </p:cNvPr>
          <p:cNvPicPr>
            <a:picLocks noChangeAspect="1"/>
          </p:cNvPicPr>
          <p:nvPr/>
        </p:nvPicPr>
        <p:blipFill>
          <a:blip r:embed="rId3"/>
          <a:stretch>
            <a:fillRect/>
          </a:stretch>
        </p:blipFill>
        <p:spPr>
          <a:xfrm>
            <a:off x="449942" y="2396519"/>
            <a:ext cx="2537581" cy="20216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descr="bigboy.jpg">
            <a:extLst>
              <a:ext uri="{FF2B5EF4-FFF2-40B4-BE49-F238E27FC236}">
                <a16:creationId xmlns:a16="http://schemas.microsoft.com/office/drawing/2014/main" id="{2AAE6396-A5DB-D1D8-D1DC-8ABBE16C0BDB}"/>
              </a:ext>
            </a:extLst>
          </p:cNvPr>
          <p:cNvPicPr>
            <a:picLocks noChangeAspect="1"/>
          </p:cNvPicPr>
          <p:nvPr/>
        </p:nvPicPr>
        <p:blipFill>
          <a:blip r:embed="rId4"/>
          <a:stretch>
            <a:fillRect/>
          </a:stretch>
        </p:blipFill>
        <p:spPr>
          <a:xfrm rot="632461">
            <a:off x="561594" y="3407712"/>
            <a:ext cx="2940352" cy="20208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ounded Rectangle 9">
            <a:extLst>
              <a:ext uri="{FF2B5EF4-FFF2-40B4-BE49-F238E27FC236}">
                <a16:creationId xmlns:a16="http://schemas.microsoft.com/office/drawing/2014/main" id="{14976DAD-1C7B-F452-151C-C7A2B55039B4}"/>
              </a:ext>
            </a:extLst>
          </p:cNvPr>
          <p:cNvSpPr>
            <a:spLocks noChangeArrowheads="1"/>
          </p:cNvSpPr>
          <p:nvPr/>
        </p:nvSpPr>
        <p:spPr bwMode="auto">
          <a:xfrm>
            <a:off x="3762375" y="2249488"/>
            <a:ext cx="5189538" cy="3430587"/>
          </a:xfrm>
          <a:prstGeom prst="roundRect">
            <a:avLst>
              <a:gd name="adj" fmla="val 6796"/>
            </a:avLst>
          </a:prstGeom>
          <a:solidFill>
            <a:srgbClr val="FFFFFF">
              <a:alpha val="27843"/>
            </a:srgbClr>
          </a:solidFill>
          <a:ln w="9525">
            <a:solidFill>
              <a:srgbClr val="4A7EBB"/>
            </a:solidFill>
            <a:round/>
            <a:headEnd/>
            <a:tailEnd/>
          </a:ln>
          <a:effectLst>
            <a:outerShdw dist="317500" dir="5400000" sx="89999" sy="-19000" rotWithShape="0">
              <a:srgbClr val="808080">
                <a:alpha val="1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19465" name="TextBox 4">
            <a:extLst>
              <a:ext uri="{FF2B5EF4-FFF2-40B4-BE49-F238E27FC236}">
                <a16:creationId xmlns:a16="http://schemas.microsoft.com/office/drawing/2014/main" id="{63A6AB66-2B50-562E-2D04-F7FC26C2F290}"/>
              </a:ext>
            </a:extLst>
          </p:cNvPr>
          <p:cNvSpPr txBox="1">
            <a:spLocks noChangeArrowheads="1"/>
          </p:cNvSpPr>
          <p:nvPr/>
        </p:nvSpPr>
        <p:spPr bwMode="auto">
          <a:xfrm>
            <a:off x="3870325" y="2347913"/>
            <a:ext cx="482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There were over 300 military and civilian women involved in the Manhattan Project, the secret program to create the atomic bomb.</a:t>
            </a:r>
          </a:p>
          <a:p>
            <a:pPr eaLnBrk="1" hangingPunct="1"/>
            <a:endParaRPr lang="en-US" altLang="en-US"/>
          </a:p>
        </p:txBody>
      </p:sp>
      <p:sp>
        <p:nvSpPr>
          <p:cNvPr id="19466" name="TextBox 10">
            <a:extLst>
              <a:ext uri="{FF2B5EF4-FFF2-40B4-BE49-F238E27FC236}">
                <a16:creationId xmlns:a16="http://schemas.microsoft.com/office/drawing/2014/main" id="{A8D272C7-BF0C-5790-0CB6-3A743AAAE222}"/>
              </a:ext>
            </a:extLst>
          </p:cNvPr>
          <p:cNvSpPr txBox="1">
            <a:spLocks noChangeArrowheads="1"/>
          </p:cNvSpPr>
          <p:nvPr/>
        </p:nvSpPr>
        <p:spPr bwMode="auto">
          <a:xfrm>
            <a:off x="4197350" y="3548063"/>
            <a:ext cx="44989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-Women with advanced technical training served in important research jobs.</a:t>
            </a:r>
          </a:p>
          <a:p>
            <a:pPr eaLnBrk="1" hangingPunct="1"/>
            <a:endParaRPr lang="en-US" altLang="en-US"/>
          </a:p>
          <a:p>
            <a:pPr eaLnBrk="1" hangingPunct="1"/>
            <a:r>
              <a:rPr lang="en-US" altLang="en-US"/>
              <a:t>-WACs and wives of the scientists usually handled many of the clerical and service jobs.</a:t>
            </a:r>
          </a:p>
          <a:p>
            <a:pPr eaLnBrk="1" hangingPunct="1"/>
            <a:endParaRPr lang="en-US" altLang="en-US"/>
          </a:p>
        </p:txBody>
      </p:sp>
      <p:sp>
        <p:nvSpPr>
          <p:cNvPr id="12" name="TextBox 11">
            <a:extLst>
              <a:ext uri="{FF2B5EF4-FFF2-40B4-BE49-F238E27FC236}">
                <a16:creationId xmlns:a16="http://schemas.microsoft.com/office/drawing/2014/main" id="{93A63B84-DB29-CF78-9D5C-20977DF496DE}"/>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4" fill="hold" nodeType="after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D76072B9-DFDC-693A-E1AD-2172AD09AE60}"/>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D2D5FC03-8F1D-DAB1-DE33-4EA0611091B2}"/>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6173A8E6-44F7-7D9E-733B-1FF94E8D998E}"/>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51C8B154-D32A-CFFC-55C2-8EB158A8EDA9}"/>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 name="Picture 2" descr="Chien-shiung_Wu_(1912-1997),_Dr._Brode,_and_Science_Talent_Search_Winners.jpg">
            <a:extLst>
              <a:ext uri="{FF2B5EF4-FFF2-40B4-BE49-F238E27FC236}">
                <a16:creationId xmlns:a16="http://schemas.microsoft.com/office/drawing/2014/main" id="{E47BBE2B-6C1C-26C2-AB6F-101B23BEBCBF}"/>
              </a:ext>
            </a:extLst>
          </p:cNvPr>
          <p:cNvPicPr>
            <a:picLocks noChangeAspect="1"/>
          </p:cNvPicPr>
          <p:nvPr/>
        </p:nvPicPr>
        <p:blipFill>
          <a:blip r:embed="rId3"/>
          <a:stretch>
            <a:fillRect/>
          </a:stretch>
        </p:blipFill>
        <p:spPr>
          <a:xfrm>
            <a:off x="4703233" y="2313820"/>
            <a:ext cx="4065814" cy="3295343"/>
          </a:xfrm>
          <a:prstGeom prst="snip2DiagRect">
            <a:avLst>
              <a:gd name="adj1" fmla="val 0"/>
              <a:gd name="adj2" fmla="val 10794"/>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0487" name="TextBox 3">
            <a:extLst>
              <a:ext uri="{FF2B5EF4-FFF2-40B4-BE49-F238E27FC236}">
                <a16:creationId xmlns:a16="http://schemas.microsoft.com/office/drawing/2014/main" id="{753E1FD3-0CA3-CED8-CB11-8FF286D9FDE1}"/>
              </a:ext>
            </a:extLst>
          </p:cNvPr>
          <p:cNvSpPr txBox="1">
            <a:spLocks noChangeArrowheads="1"/>
          </p:cNvSpPr>
          <p:nvPr/>
        </p:nvSpPr>
        <p:spPr bwMode="auto">
          <a:xfrm>
            <a:off x="144463" y="2471738"/>
            <a:ext cx="4440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Dr. Chien-Shiung Wu was one of the only women scientists to work on the Manhattan Project at Columbia University, due to her work in nuclear fission. </a:t>
            </a:r>
          </a:p>
        </p:txBody>
      </p:sp>
      <p:sp>
        <p:nvSpPr>
          <p:cNvPr id="20488" name="Rectangle 4">
            <a:extLst>
              <a:ext uri="{FF2B5EF4-FFF2-40B4-BE49-F238E27FC236}">
                <a16:creationId xmlns:a16="http://schemas.microsoft.com/office/drawing/2014/main" id="{D5DB107F-3521-E76D-066F-5ABBDC485E9B}"/>
              </a:ext>
            </a:extLst>
          </p:cNvPr>
          <p:cNvSpPr>
            <a:spLocks noChangeArrowheads="1"/>
          </p:cNvSpPr>
          <p:nvPr/>
        </p:nvSpPr>
        <p:spPr bwMode="auto">
          <a:xfrm>
            <a:off x="144463" y="3865563"/>
            <a:ext cx="2178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She is considered the</a:t>
            </a:r>
          </a:p>
        </p:txBody>
      </p:sp>
      <p:sp>
        <p:nvSpPr>
          <p:cNvPr id="10" name="Rectangle 9">
            <a:extLst>
              <a:ext uri="{FF2B5EF4-FFF2-40B4-BE49-F238E27FC236}">
                <a16:creationId xmlns:a16="http://schemas.microsoft.com/office/drawing/2014/main" id="{8CE7F6D3-E842-BFE1-3134-DF4DE1E74F7E}"/>
              </a:ext>
            </a:extLst>
          </p:cNvPr>
          <p:cNvSpPr/>
          <p:nvPr/>
        </p:nvSpPr>
        <p:spPr>
          <a:xfrm>
            <a:off x="-575874" y="4311643"/>
            <a:ext cx="5819670" cy="707886"/>
          </a:xfrm>
          <a:prstGeom prst="rect">
            <a:avLst/>
          </a:prstGeom>
          <a:noFill/>
        </p:spPr>
        <p:txBody>
          <a:bodyPr>
            <a:spAutoFit/>
          </a:bodyPr>
          <a:lstStyle/>
          <a:p>
            <a:pPr algn="ctr" fontAlgn="auto">
              <a:spcBef>
                <a:spcPts val="0"/>
              </a:spcBef>
              <a:spcAft>
                <a:spcPts val="0"/>
              </a:spcAft>
              <a:defRPr/>
            </a:pPr>
            <a:r>
              <a:rPr lang="en-US" sz="40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latin typeface="+mn-lt"/>
                <a:ea typeface="+mn-ea"/>
              </a:rPr>
              <a:t>“First Lady of Physics” </a:t>
            </a:r>
          </a:p>
        </p:txBody>
      </p:sp>
      <p:sp>
        <p:nvSpPr>
          <p:cNvPr id="11" name="TextBox 10">
            <a:extLst>
              <a:ext uri="{FF2B5EF4-FFF2-40B4-BE49-F238E27FC236}">
                <a16:creationId xmlns:a16="http://schemas.microsoft.com/office/drawing/2014/main" id="{436EA6B4-126C-2FDE-5EFD-11B49DE5B5AD}"/>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A14F234F-C804-26BA-944D-AA3F4ACA14ED}"/>
              </a:ext>
            </a:extLst>
          </p:cNvPr>
          <p:cNvPicPr>
            <a:picLocks noChangeAspect="1"/>
          </p:cNvPicPr>
          <p:nvPr/>
        </p:nvPicPr>
        <p:blipFill>
          <a:blip r:embed="rId3"/>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
        <p:nvSpPr>
          <p:cNvPr id="57" name="Rectangle 56">
            <a:extLst>
              <a:ext uri="{FF2B5EF4-FFF2-40B4-BE49-F238E27FC236}">
                <a16:creationId xmlns:a16="http://schemas.microsoft.com/office/drawing/2014/main" id="{6601DD99-F5B5-861B-5F67-DB53C2E19AFE}"/>
              </a:ext>
            </a:extLst>
          </p:cNvPr>
          <p:cNvSpPr/>
          <p:nvPr/>
        </p:nvSpPr>
        <p:spPr>
          <a:xfrm>
            <a:off x="1993949" y="1966240"/>
            <a:ext cx="5010957" cy="646331"/>
          </a:xfrm>
          <a:prstGeom prst="rect">
            <a:avLst/>
          </a:prstGeom>
          <a:noFill/>
        </p:spPr>
        <p:txBody>
          <a:bodyPr wrap="none">
            <a:spAutoFit/>
          </a:bodyPr>
          <a:lstStyle/>
          <a:p>
            <a:pPr algn="ctr" fontAlgn="auto">
              <a:spcBef>
                <a:spcPts val="0"/>
              </a:spcBef>
              <a:spcAft>
                <a:spcPts val="0"/>
              </a:spcAft>
              <a:defRPr/>
            </a:pPr>
            <a:r>
              <a:rPr lang="en-US" sz="36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mn-lt"/>
                <a:ea typeface="+mn-ea"/>
              </a:rPr>
              <a:t>Women in the War Effort</a:t>
            </a:r>
          </a:p>
        </p:txBody>
      </p:sp>
      <p:sp>
        <p:nvSpPr>
          <p:cNvPr id="58" name="Rounded Rectangle 57">
            <a:extLst>
              <a:ext uri="{FF2B5EF4-FFF2-40B4-BE49-F238E27FC236}">
                <a16:creationId xmlns:a16="http://schemas.microsoft.com/office/drawing/2014/main" id="{075D1DE4-8FEA-ADA5-3B56-CCD4AA5A0856}"/>
              </a:ext>
            </a:extLst>
          </p:cNvPr>
          <p:cNvSpPr>
            <a:spLocks noChangeArrowheads="1"/>
          </p:cNvSpPr>
          <p:nvPr/>
        </p:nvSpPr>
        <p:spPr bwMode="auto">
          <a:xfrm>
            <a:off x="314325" y="2613025"/>
            <a:ext cx="4184650" cy="2998788"/>
          </a:xfrm>
          <a:prstGeom prst="roundRect">
            <a:avLst>
              <a:gd name="adj" fmla="val 16667"/>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59" name="Rounded Rectangle 58">
            <a:extLst>
              <a:ext uri="{FF2B5EF4-FFF2-40B4-BE49-F238E27FC236}">
                <a16:creationId xmlns:a16="http://schemas.microsoft.com/office/drawing/2014/main" id="{966009CF-C212-AF52-A175-A1526FD8FD06}"/>
              </a:ext>
            </a:extLst>
          </p:cNvPr>
          <p:cNvSpPr>
            <a:spLocks noChangeArrowheads="1"/>
          </p:cNvSpPr>
          <p:nvPr/>
        </p:nvSpPr>
        <p:spPr bwMode="auto">
          <a:xfrm>
            <a:off x="4622800" y="2613025"/>
            <a:ext cx="4184650" cy="2998788"/>
          </a:xfrm>
          <a:prstGeom prst="roundRect">
            <a:avLst>
              <a:gd name="adj" fmla="val 16667"/>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p:txBody>
      </p:sp>
      <p:sp>
        <p:nvSpPr>
          <p:cNvPr id="3078" name="TextBox 59">
            <a:extLst>
              <a:ext uri="{FF2B5EF4-FFF2-40B4-BE49-F238E27FC236}">
                <a16:creationId xmlns:a16="http://schemas.microsoft.com/office/drawing/2014/main" id="{DC710018-3DE2-270F-129A-5A67485D0EAC}"/>
              </a:ext>
            </a:extLst>
          </p:cNvPr>
          <p:cNvSpPr txBox="1">
            <a:spLocks noChangeArrowheads="1"/>
          </p:cNvSpPr>
          <p:nvPr/>
        </p:nvSpPr>
        <p:spPr bwMode="auto">
          <a:xfrm>
            <a:off x="476250" y="2792413"/>
            <a:ext cx="37861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Over </a:t>
            </a:r>
            <a:r>
              <a:rPr lang="en-US" altLang="en-US" b="1"/>
              <a:t>400,000</a:t>
            </a:r>
            <a:r>
              <a:rPr lang="en-US" altLang="en-US" sz="1600"/>
              <a:t> women served in the military and/or wore the uniform.</a:t>
            </a:r>
          </a:p>
        </p:txBody>
      </p:sp>
      <p:sp>
        <p:nvSpPr>
          <p:cNvPr id="3079" name="TextBox 61">
            <a:extLst>
              <a:ext uri="{FF2B5EF4-FFF2-40B4-BE49-F238E27FC236}">
                <a16:creationId xmlns:a16="http://schemas.microsoft.com/office/drawing/2014/main" id="{CE1E5816-1C41-10A6-2402-FED7A08B8586}"/>
              </a:ext>
            </a:extLst>
          </p:cNvPr>
          <p:cNvSpPr txBox="1">
            <a:spLocks noChangeArrowheads="1"/>
          </p:cNvSpPr>
          <p:nvPr/>
        </p:nvSpPr>
        <p:spPr bwMode="auto">
          <a:xfrm>
            <a:off x="476250" y="4405313"/>
            <a:ext cx="36655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Many woman wore uniforms in civilian employment as members of volunteer organizations and jobs with the government.</a:t>
            </a:r>
          </a:p>
        </p:txBody>
      </p:sp>
      <p:sp>
        <p:nvSpPr>
          <p:cNvPr id="3080" name="TextBox 62">
            <a:extLst>
              <a:ext uri="{FF2B5EF4-FFF2-40B4-BE49-F238E27FC236}">
                <a16:creationId xmlns:a16="http://schemas.microsoft.com/office/drawing/2014/main" id="{6B8319B4-9008-D340-0F87-62C3FF9B8497}"/>
              </a:ext>
            </a:extLst>
          </p:cNvPr>
          <p:cNvSpPr txBox="1">
            <a:spLocks noChangeArrowheads="1"/>
          </p:cNvSpPr>
          <p:nvPr/>
        </p:nvSpPr>
        <p:spPr bwMode="auto">
          <a:xfrm>
            <a:off x="476250" y="3500438"/>
            <a:ext cx="3786188"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solidFill>
                  <a:srgbClr val="FFFFFF"/>
                </a:solidFill>
              </a:rPr>
              <a:t>From 1940 to 1945, women accounted for </a:t>
            </a:r>
            <a:r>
              <a:rPr lang="en-US" altLang="en-US" b="1">
                <a:solidFill>
                  <a:srgbClr val="FFFFFF"/>
                </a:solidFill>
              </a:rPr>
              <a:t>19 million</a:t>
            </a:r>
            <a:r>
              <a:rPr lang="en-US" altLang="en-US" sz="1600">
                <a:solidFill>
                  <a:srgbClr val="FFFFFF"/>
                </a:solidFill>
              </a:rPr>
              <a:t>, or more than a third, of the American civil labor force.</a:t>
            </a:r>
          </a:p>
          <a:p>
            <a:pPr eaLnBrk="1" hangingPunct="1"/>
            <a:endParaRPr lang="en-US" altLang="en-US"/>
          </a:p>
        </p:txBody>
      </p:sp>
      <p:sp>
        <p:nvSpPr>
          <p:cNvPr id="3081" name="TextBox 63">
            <a:extLst>
              <a:ext uri="{FF2B5EF4-FFF2-40B4-BE49-F238E27FC236}">
                <a16:creationId xmlns:a16="http://schemas.microsoft.com/office/drawing/2014/main" id="{BBEF9259-5872-F4C6-4D05-9D458435B7FC}"/>
              </a:ext>
            </a:extLst>
          </p:cNvPr>
          <p:cNvSpPr txBox="1">
            <a:spLocks noChangeArrowheads="1"/>
          </p:cNvSpPr>
          <p:nvPr/>
        </p:nvSpPr>
        <p:spPr bwMode="auto">
          <a:xfrm>
            <a:off x="4826000" y="2792413"/>
            <a:ext cx="36528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Jobs included: nursing, armed services aviators, “Government Girls”, Red Cross, USO, scientists, health care, production, manufacturing, munitions, shipyards, factories, farming, and civil defense just to name a few.</a:t>
            </a:r>
          </a:p>
          <a:p>
            <a:pPr eaLnBrk="1" hangingPunct="1"/>
            <a:endParaRPr lang="en-US" altLang="en-US" sz="1600"/>
          </a:p>
        </p:txBody>
      </p:sp>
      <p:sp>
        <p:nvSpPr>
          <p:cNvPr id="66" name="TextBox 65">
            <a:extLst>
              <a:ext uri="{FF2B5EF4-FFF2-40B4-BE49-F238E27FC236}">
                <a16:creationId xmlns:a16="http://schemas.microsoft.com/office/drawing/2014/main" id="{8F610036-5ECA-93B9-230C-9C1D490757B8}"/>
              </a:ext>
            </a:extLst>
          </p:cNvPr>
          <p:cNvSpPr txBox="1"/>
          <p:nvPr/>
        </p:nvSpPr>
        <p:spPr>
          <a:xfrm>
            <a:off x="4826000" y="4945063"/>
            <a:ext cx="3333750" cy="461962"/>
          </a:xfrm>
          <a:prstGeom prst="rect">
            <a:avLst/>
          </a:prstGeom>
          <a:noFill/>
        </p:spPr>
        <p:txBody>
          <a:bodyPr>
            <a:spAutoFit/>
          </a:bodyPr>
          <a:lstStyle/>
          <a:p>
            <a:pPr>
              <a:defRPr/>
            </a:pPr>
            <a:r>
              <a:rPr lang="en-US" sz="2400" b="1">
                <a:effectLst>
                  <a:outerShdw blurRad="38100" dist="38100" dir="2700000" algn="tl">
                    <a:srgbClr val="1F497D"/>
                  </a:outerShdw>
                </a:effectLst>
              </a:rPr>
              <a:t>Women in the Military</a:t>
            </a:r>
          </a:p>
        </p:txBody>
      </p:sp>
      <p:sp>
        <p:nvSpPr>
          <p:cNvPr id="68" name="Right Arrow 67">
            <a:extLst>
              <a:ext uri="{FF2B5EF4-FFF2-40B4-BE49-F238E27FC236}">
                <a16:creationId xmlns:a16="http://schemas.microsoft.com/office/drawing/2014/main" id="{CE0A5B33-E686-506E-3520-FF7CB528BE6E}"/>
              </a:ext>
            </a:extLst>
          </p:cNvPr>
          <p:cNvSpPr>
            <a:spLocks noChangeArrowheads="1"/>
          </p:cNvSpPr>
          <p:nvPr/>
        </p:nvSpPr>
        <p:spPr bwMode="auto">
          <a:xfrm>
            <a:off x="7937500" y="5067300"/>
            <a:ext cx="541338" cy="268288"/>
          </a:xfrm>
          <a:prstGeom prst="rightArrow">
            <a:avLst>
              <a:gd name="adj1" fmla="val 50000"/>
              <a:gd name="adj2" fmla="val 49977"/>
            </a:avLst>
          </a:prstGeom>
          <a:solidFill>
            <a:srgbClr val="FFFFFF"/>
          </a:solidFill>
          <a:ln w="9525">
            <a:solidFill>
              <a:schemeClr val="bg1"/>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cxnSp>
        <p:nvCxnSpPr>
          <p:cNvPr id="19" name="Straight Connector 18">
            <a:extLst>
              <a:ext uri="{FF2B5EF4-FFF2-40B4-BE49-F238E27FC236}">
                <a16:creationId xmlns:a16="http://schemas.microsoft.com/office/drawing/2014/main" id="{AF70AB48-1ADA-D02E-EAF3-CCF4F8E5BF8D}"/>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20" name="Straight Connector 19">
            <a:extLst>
              <a:ext uri="{FF2B5EF4-FFF2-40B4-BE49-F238E27FC236}">
                <a16:creationId xmlns:a16="http://schemas.microsoft.com/office/drawing/2014/main" id="{F437651D-8905-D07A-F064-FF0171F778C6}"/>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21" name="Straight Connector 20">
            <a:extLst>
              <a:ext uri="{FF2B5EF4-FFF2-40B4-BE49-F238E27FC236}">
                <a16:creationId xmlns:a16="http://schemas.microsoft.com/office/drawing/2014/main" id="{892D2BF6-9991-67BB-406F-B01EB4CED8F0}"/>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6" name="TextBox 15">
            <a:extLst>
              <a:ext uri="{FF2B5EF4-FFF2-40B4-BE49-F238E27FC236}">
                <a16:creationId xmlns:a16="http://schemas.microsoft.com/office/drawing/2014/main" id="{E429044D-1719-EBC7-B39C-1C0918B07B08}"/>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F6A87E9C-87D2-DD09-F29A-C21128D51D3E}"/>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9123E5CD-F3CA-9778-E27C-D6929450C7D2}"/>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2A7C7075-C8B4-60D0-6D5E-A58E53C9EC65}"/>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4B60DC25-52D7-58CC-770E-D76435E00919}"/>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 name="Picture 2" descr="EldaAnderson.gif">
            <a:extLst>
              <a:ext uri="{FF2B5EF4-FFF2-40B4-BE49-F238E27FC236}">
                <a16:creationId xmlns:a16="http://schemas.microsoft.com/office/drawing/2014/main" id="{24EAB821-5AF7-592D-1A63-8B4DDC53387A}"/>
              </a:ext>
            </a:extLst>
          </p:cNvPr>
          <p:cNvPicPr>
            <a:picLocks noChangeAspect="1"/>
          </p:cNvPicPr>
          <p:nvPr/>
        </p:nvPicPr>
        <p:blipFill>
          <a:blip r:embed="rId3"/>
          <a:stretch>
            <a:fillRect/>
          </a:stretch>
        </p:blipFill>
        <p:spPr>
          <a:xfrm>
            <a:off x="243722" y="2252738"/>
            <a:ext cx="2463800" cy="3175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1511" name="Rectangle 3">
            <a:extLst>
              <a:ext uri="{FF2B5EF4-FFF2-40B4-BE49-F238E27FC236}">
                <a16:creationId xmlns:a16="http://schemas.microsoft.com/office/drawing/2014/main" id="{DDAC0548-6699-5770-3485-59A980BEACA3}"/>
              </a:ext>
            </a:extLst>
          </p:cNvPr>
          <p:cNvSpPr>
            <a:spLocks noChangeArrowheads="1"/>
          </p:cNvSpPr>
          <p:nvPr/>
        </p:nvSpPr>
        <p:spPr bwMode="auto">
          <a:xfrm>
            <a:off x="2830513" y="2968625"/>
            <a:ext cx="61801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Elda “Andy” Anderson, a Ph.D. from the University of Wisconsin, was also a major contributor to the development of the atomic bomb. </a:t>
            </a:r>
          </a:p>
          <a:p>
            <a:pPr eaLnBrk="1" hangingPunct="1"/>
            <a:endParaRPr lang="en-US" altLang="en-US"/>
          </a:p>
          <a:p>
            <a:pPr eaLnBrk="1" hangingPunct="1"/>
            <a:r>
              <a:rPr lang="en-US" altLang="en-US"/>
              <a:t>She prepared the first sample of the uranium used for experiments in Los Alamos.</a:t>
            </a:r>
          </a:p>
        </p:txBody>
      </p:sp>
      <p:sp>
        <p:nvSpPr>
          <p:cNvPr id="10" name="TextBox 9">
            <a:extLst>
              <a:ext uri="{FF2B5EF4-FFF2-40B4-BE49-F238E27FC236}">
                <a16:creationId xmlns:a16="http://schemas.microsoft.com/office/drawing/2014/main" id="{5442F755-F505-55B7-F002-D0434194C95A}"/>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FB200453-78E8-7B38-7DD3-22151EBA2BE6}"/>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533BEE00-BE37-6B88-157C-3C84D2911FB1}"/>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FBE6BC98-C77E-1165-F240-3056F0C16733}"/>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6BA0387C-C4BE-7F66-B339-0B816FFA37C0}"/>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0" name="Rectangle 9">
            <a:extLst>
              <a:ext uri="{FF2B5EF4-FFF2-40B4-BE49-F238E27FC236}">
                <a16:creationId xmlns:a16="http://schemas.microsoft.com/office/drawing/2014/main" id="{6694C1C9-C8C7-5DA7-BB5A-E25C68606562}"/>
              </a:ext>
            </a:extLst>
          </p:cNvPr>
          <p:cNvSpPr/>
          <p:nvPr/>
        </p:nvSpPr>
        <p:spPr>
          <a:xfrm>
            <a:off x="710020" y="3013243"/>
            <a:ext cx="7723990" cy="830997"/>
          </a:xfrm>
          <a:prstGeom prst="rect">
            <a:avLst/>
          </a:prstGeom>
          <a:noFill/>
          <a:effectLst>
            <a:reflection blurRad="6350" stA="20000" endA="300" endPos="60000" dir="5400000" sy="-100000" algn="bl" rotWithShape="0"/>
          </a:effectLst>
        </p:spPr>
        <p:txBody>
          <a:bodyPr wrap="none">
            <a:spAutoFit/>
          </a:bodyPr>
          <a:lstStyle/>
          <a:p>
            <a:pPr algn="ctr" fontAlgn="auto">
              <a:spcBef>
                <a:spcPts val="0"/>
              </a:spcBef>
              <a:spcAft>
                <a:spcPts val="0"/>
              </a:spcAft>
              <a:defRPr/>
            </a:pPr>
            <a:r>
              <a:rPr lang="en-US" sz="4800" b="1" dirty="0">
                <a:ln w="12700">
                  <a:solidFill>
                    <a:schemeClr val="tx2">
                      <a:satMod val="155000"/>
                    </a:schemeClr>
                  </a:solidFill>
                  <a:prstDash val="solid"/>
                </a:ln>
                <a:solidFill>
                  <a:srgbClr val="FFFFFF"/>
                </a:solidFill>
                <a:effectLst>
                  <a:glow rad="25400">
                    <a:schemeClr val="accent2">
                      <a:satMod val="175000"/>
                      <a:alpha val="60000"/>
                    </a:schemeClr>
                  </a:glow>
                  <a:outerShdw blurRad="41275" dist="20320" dir="1800000" algn="tl" rotWithShape="0">
                    <a:srgbClr val="000000">
                      <a:alpha val="40000"/>
                    </a:srgbClr>
                  </a:outerShdw>
                </a:effectLst>
                <a:latin typeface="+mn-lt"/>
                <a:ea typeface="+mn-ea"/>
              </a:rPr>
              <a:t>Non-military Jobs for Women </a:t>
            </a:r>
          </a:p>
        </p:txBody>
      </p:sp>
      <p:sp>
        <p:nvSpPr>
          <p:cNvPr id="11" name="TextBox 10">
            <a:extLst>
              <a:ext uri="{FF2B5EF4-FFF2-40B4-BE49-F238E27FC236}">
                <a16:creationId xmlns:a16="http://schemas.microsoft.com/office/drawing/2014/main" id="{C06D37A7-E594-D7D4-DC13-3D6EA4FE9282}"/>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B9889F70-BD91-F033-EAF7-CC3CC707323A}"/>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99DA66F9-AA9B-19D7-48A1-41B5933CA2C2}"/>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2D7207D7-6B64-0BE4-E772-BC40FB6CC4F1}"/>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42299C35-E4DC-ACA4-0F73-8D41359EED26}"/>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3" name="Rectangle 2">
            <a:extLst>
              <a:ext uri="{FF2B5EF4-FFF2-40B4-BE49-F238E27FC236}">
                <a16:creationId xmlns:a16="http://schemas.microsoft.com/office/drawing/2014/main" id="{88A111C1-76CC-B7BD-54CB-ABDD89806BFC}"/>
              </a:ext>
            </a:extLst>
          </p:cNvPr>
          <p:cNvSpPr/>
          <p:nvPr/>
        </p:nvSpPr>
        <p:spPr>
          <a:xfrm>
            <a:off x="0" y="1648965"/>
            <a:ext cx="2148402" cy="2400657"/>
          </a:xfrm>
          <a:prstGeom prst="rect">
            <a:avLst/>
          </a:prstGeom>
          <a:noFill/>
        </p:spPr>
        <p:txBody>
          <a:bodyPr>
            <a:spAutoFit/>
          </a:bodyPr>
          <a:lstStyle/>
          <a:p>
            <a:pPr algn="ctr" fontAlgn="auto">
              <a:spcBef>
                <a:spcPts val="0"/>
              </a:spcBef>
              <a:spcAft>
                <a:spcPts val="0"/>
              </a:spcAft>
              <a:defRPr/>
            </a:pPr>
            <a:r>
              <a:rPr lang="en-US" sz="1500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mn-lt"/>
                <a:ea typeface="+mn-ea"/>
              </a:rPr>
              <a:t>19</a:t>
            </a:r>
          </a:p>
        </p:txBody>
      </p:sp>
      <p:sp>
        <p:nvSpPr>
          <p:cNvPr id="4" name="TextBox 3">
            <a:extLst>
              <a:ext uri="{FF2B5EF4-FFF2-40B4-BE49-F238E27FC236}">
                <a16:creationId xmlns:a16="http://schemas.microsoft.com/office/drawing/2014/main" id="{620B0A7E-4DBB-624E-0E7B-DEF0B0B9BCC6}"/>
              </a:ext>
            </a:extLst>
          </p:cNvPr>
          <p:cNvSpPr txBox="1">
            <a:spLocks noChangeArrowheads="1"/>
          </p:cNvSpPr>
          <p:nvPr/>
        </p:nvSpPr>
        <p:spPr bwMode="auto">
          <a:xfrm>
            <a:off x="2003425" y="2379663"/>
            <a:ext cx="29321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MILLION WOMEN WORKED IN THE FOLLOWING</a:t>
            </a:r>
          </a:p>
          <a:p>
            <a:pPr eaLnBrk="1" hangingPunct="1"/>
            <a:r>
              <a:rPr lang="en-US" altLang="en-US"/>
              <a:t>AREAS DURING WWII:</a:t>
            </a:r>
          </a:p>
        </p:txBody>
      </p:sp>
      <p:sp>
        <p:nvSpPr>
          <p:cNvPr id="5" name="TextBox 4">
            <a:extLst>
              <a:ext uri="{FF2B5EF4-FFF2-40B4-BE49-F238E27FC236}">
                <a16:creationId xmlns:a16="http://schemas.microsoft.com/office/drawing/2014/main" id="{E9DFE725-2E9A-18C7-45E4-770853F5964A}"/>
              </a:ext>
            </a:extLst>
          </p:cNvPr>
          <p:cNvSpPr txBox="1">
            <a:spLocks noChangeArrowheads="1"/>
          </p:cNvSpPr>
          <p:nvPr/>
        </p:nvSpPr>
        <p:spPr bwMode="auto">
          <a:xfrm>
            <a:off x="5670550" y="2527300"/>
            <a:ext cx="3241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3200"/>
              <a:t>MANUFACTURING</a:t>
            </a:r>
          </a:p>
        </p:txBody>
      </p:sp>
      <p:sp>
        <p:nvSpPr>
          <p:cNvPr id="10" name="TextBox 9">
            <a:extLst>
              <a:ext uri="{FF2B5EF4-FFF2-40B4-BE49-F238E27FC236}">
                <a16:creationId xmlns:a16="http://schemas.microsoft.com/office/drawing/2014/main" id="{466505F2-21D7-5245-5133-1EC352606920}"/>
              </a:ext>
            </a:extLst>
          </p:cNvPr>
          <p:cNvSpPr txBox="1">
            <a:spLocks noChangeArrowheads="1"/>
          </p:cNvSpPr>
          <p:nvPr/>
        </p:nvSpPr>
        <p:spPr bwMode="auto">
          <a:xfrm>
            <a:off x="1370013" y="3697288"/>
            <a:ext cx="3241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3200"/>
              <a:t>MUNITIONS</a:t>
            </a:r>
          </a:p>
        </p:txBody>
      </p:sp>
      <p:sp>
        <p:nvSpPr>
          <p:cNvPr id="11" name="TextBox 10">
            <a:extLst>
              <a:ext uri="{FF2B5EF4-FFF2-40B4-BE49-F238E27FC236}">
                <a16:creationId xmlns:a16="http://schemas.microsoft.com/office/drawing/2014/main" id="{1461ACB8-F7B7-9A1E-8796-0366894AA8A7}"/>
              </a:ext>
            </a:extLst>
          </p:cNvPr>
          <p:cNvSpPr txBox="1">
            <a:spLocks noChangeArrowheads="1"/>
          </p:cNvSpPr>
          <p:nvPr/>
        </p:nvSpPr>
        <p:spPr bwMode="auto">
          <a:xfrm>
            <a:off x="5670550" y="4857750"/>
            <a:ext cx="324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3200"/>
              <a:t>SHIPYARDS</a:t>
            </a:r>
          </a:p>
        </p:txBody>
      </p:sp>
      <p:sp>
        <p:nvSpPr>
          <p:cNvPr id="12" name="TextBox 11">
            <a:extLst>
              <a:ext uri="{FF2B5EF4-FFF2-40B4-BE49-F238E27FC236}">
                <a16:creationId xmlns:a16="http://schemas.microsoft.com/office/drawing/2014/main" id="{BE50C75A-6E5F-984C-1632-DC5CC086C0D3}"/>
              </a:ext>
            </a:extLst>
          </p:cNvPr>
          <p:cNvSpPr txBox="1">
            <a:spLocks noChangeArrowheads="1"/>
          </p:cNvSpPr>
          <p:nvPr/>
        </p:nvSpPr>
        <p:spPr bwMode="auto">
          <a:xfrm>
            <a:off x="5118100" y="3316288"/>
            <a:ext cx="3879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3200"/>
              <a:t>AIRCRAFT FACTORIES</a:t>
            </a:r>
          </a:p>
        </p:txBody>
      </p:sp>
      <p:sp>
        <p:nvSpPr>
          <p:cNvPr id="13" name="TextBox 12">
            <a:extLst>
              <a:ext uri="{FF2B5EF4-FFF2-40B4-BE49-F238E27FC236}">
                <a16:creationId xmlns:a16="http://schemas.microsoft.com/office/drawing/2014/main" id="{83B1EDAC-DB0B-33C0-7256-AF6D4EB32502}"/>
              </a:ext>
            </a:extLst>
          </p:cNvPr>
          <p:cNvSpPr txBox="1">
            <a:spLocks noChangeArrowheads="1"/>
          </p:cNvSpPr>
          <p:nvPr/>
        </p:nvSpPr>
        <p:spPr bwMode="auto">
          <a:xfrm>
            <a:off x="-663575" y="4449763"/>
            <a:ext cx="45275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3200"/>
              <a:t>TELEPHONE </a:t>
            </a:r>
          </a:p>
          <a:p>
            <a:pPr algn="ctr" eaLnBrk="1" hangingPunct="1"/>
            <a:r>
              <a:rPr lang="en-US" altLang="en-US" sz="3200"/>
              <a:t>OPERATORS</a:t>
            </a:r>
          </a:p>
        </p:txBody>
      </p:sp>
      <p:sp>
        <p:nvSpPr>
          <p:cNvPr id="14" name="TextBox 13">
            <a:extLst>
              <a:ext uri="{FF2B5EF4-FFF2-40B4-BE49-F238E27FC236}">
                <a16:creationId xmlns:a16="http://schemas.microsoft.com/office/drawing/2014/main" id="{09220413-1482-AD71-CEB4-7882B7CC068B}"/>
              </a:ext>
            </a:extLst>
          </p:cNvPr>
          <p:cNvSpPr txBox="1">
            <a:spLocks noChangeArrowheads="1"/>
          </p:cNvSpPr>
          <p:nvPr/>
        </p:nvSpPr>
        <p:spPr bwMode="auto">
          <a:xfrm>
            <a:off x="3221038" y="4857750"/>
            <a:ext cx="27130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3200"/>
              <a:t>FARMING</a:t>
            </a:r>
          </a:p>
        </p:txBody>
      </p:sp>
      <p:sp>
        <p:nvSpPr>
          <p:cNvPr id="15" name="TextBox 14">
            <a:extLst>
              <a:ext uri="{FF2B5EF4-FFF2-40B4-BE49-F238E27FC236}">
                <a16:creationId xmlns:a16="http://schemas.microsoft.com/office/drawing/2014/main" id="{D4E52131-D348-B34D-F9C1-B3B912D9D830}"/>
              </a:ext>
            </a:extLst>
          </p:cNvPr>
          <p:cNvSpPr txBox="1">
            <a:spLocks noChangeArrowheads="1"/>
          </p:cNvSpPr>
          <p:nvPr/>
        </p:nvSpPr>
        <p:spPr bwMode="auto">
          <a:xfrm>
            <a:off x="4051300" y="4084638"/>
            <a:ext cx="49926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3200"/>
              <a:t>THE ELECTRONIC INDUSTRY</a:t>
            </a:r>
          </a:p>
        </p:txBody>
      </p:sp>
      <p:sp>
        <p:nvSpPr>
          <p:cNvPr id="16" name="TextBox 15">
            <a:extLst>
              <a:ext uri="{FF2B5EF4-FFF2-40B4-BE49-F238E27FC236}">
                <a16:creationId xmlns:a16="http://schemas.microsoft.com/office/drawing/2014/main" id="{248A318E-9538-9308-9725-D2E69401A284}"/>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nodeType="afterGroup">
                            <p:stCondLst>
                              <p:cond delay="500"/>
                            </p:stCondLst>
                            <p:childTnLst>
                              <p:par>
                                <p:cTn id="16" presetID="26" presetClass="emph" presetSubtype="0" fill="hold" nodeType="afterEffect">
                                  <p:stCondLst>
                                    <p:cond delay="0"/>
                                  </p:stCondLst>
                                  <p:iterate type="lt">
                                    <p:tmPct val="0"/>
                                  </p:iterate>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par>
                          <p:cTn id="19" fill="hold" nodeType="afterGroup">
                            <p:stCondLst>
                              <p:cond delay="1000"/>
                            </p:stCondLst>
                            <p:childTnLst>
                              <p:par>
                                <p:cTn id="20" presetID="25"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5"/>
                                        </p:tgtEl>
                                      </p:cBhvr>
                                    </p:animEffect>
                                  </p:childTnLst>
                                </p:cTn>
                              </p:par>
                            </p:childTnLst>
                          </p:cTn>
                        </p:par>
                        <p:par>
                          <p:cTn id="30" fill="hold" nodeType="afterGroup">
                            <p:stCondLst>
                              <p:cond delay="2000"/>
                            </p:stCondLst>
                            <p:childTnLst>
                              <p:par>
                                <p:cTn id="31" presetID="25"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6" dur="1000" fill="hold"/>
                                        <p:tgtEl>
                                          <p:spTgt spid="12"/>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2"/>
                                        </p:tgtEl>
                                      </p:cBhvr>
                                    </p:animEffect>
                                  </p:childTnLst>
                                </p:cTn>
                              </p:par>
                            </p:childTnLst>
                          </p:cTn>
                        </p:par>
                        <p:par>
                          <p:cTn id="41" fill="hold" nodeType="afterGroup">
                            <p:stCondLst>
                              <p:cond delay="3000"/>
                            </p:stCondLst>
                            <p:childTnLst>
                              <p:par>
                                <p:cTn id="42" presetID="25"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0"/>
                                        </p:tgtEl>
                                      </p:cBhvr>
                                    </p:animEffect>
                                  </p:childTnLst>
                                </p:cTn>
                              </p:par>
                            </p:childTnLst>
                          </p:cTn>
                        </p:par>
                        <p:par>
                          <p:cTn id="52" fill="hold" nodeType="afterGroup">
                            <p:stCondLst>
                              <p:cond delay="4000"/>
                            </p:stCondLst>
                            <p:childTnLst>
                              <p:par>
                                <p:cTn id="53" presetID="25"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8" dur="1000" fill="hold"/>
                                        <p:tgtEl>
                                          <p:spTgt spid="15"/>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5"/>
                                        </p:tgtEl>
                                      </p:cBhvr>
                                    </p:animEffect>
                                  </p:childTnLst>
                                </p:cTn>
                              </p:par>
                            </p:childTnLst>
                          </p:cTn>
                        </p:par>
                        <p:par>
                          <p:cTn id="63" fill="hold" nodeType="afterGroup">
                            <p:stCondLst>
                              <p:cond delay="5000"/>
                            </p:stCondLst>
                            <p:childTnLst>
                              <p:par>
                                <p:cTn id="64" presetID="25" presetClass="entr" presetSubtype="0"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7"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8"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9" dur="1000" fill="hold"/>
                                        <p:tgtEl>
                                          <p:spTgt spid="13"/>
                                        </p:tgtEl>
                                        <p:attrNameLst>
                                          <p:attrName>ppt_h</p:attrName>
                                        </p:attrNameLst>
                                      </p:cBhvr>
                                      <p:tavLst>
                                        <p:tav tm="0">
                                          <p:val>
                                            <p:strVal val="#ppt_h"/>
                                          </p:val>
                                        </p:tav>
                                        <p:tav tm="100000">
                                          <p:val>
                                            <p:strVal val="#ppt_h"/>
                                          </p:val>
                                        </p:tav>
                                      </p:tavLst>
                                    </p:anim>
                                    <p:anim calcmode="lin" valueType="num">
                                      <p:cBhvr>
                                        <p:cTn id="70"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71"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72"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3" dur="1000" decel="50000">
                                          <p:stCondLst>
                                            <p:cond delay="0"/>
                                          </p:stCondLst>
                                        </p:cTn>
                                        <p:tgtEl>
                                          <p:spTgt spid="13"/>
                                        </p:tgtEl>
                                      </p:cBhvr>
                                    </p:animEffect>
                                  </p:childTnLst>
                                </p:cTn>
                              </p:par>
                            </p:childTnLst>
                          </p:cTn>
                        </p:par>
                        <p:par>
                          <p:cTn id="74" fill="hold" nodeType="afterGroup">
                            <p:stCondLst>
                              <p:cond delay="6000"/>
                            </p:stCondLst>
                            <p:childTnLst>
                              <p:par>
                                <p:cTn id="75" presetID="26" presetClass="entr" presetSubtype="0" fill="hold"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wipe(down)">
                                      <p:cBhvr>
                                        <p:cTn id="77" dur="580">
                                          <p:stCondLst>
                                            <p:cond delay="0"/>
                                          </p:stCondLst>
                                        </p:cTn>
                                        <p:tgtEl>
                                          <p:spTgt spid="14"/>
                                        </p:tgtEl>
                                      </p:cBhvr>
                                    </p:animEffect>
                                    <p:anim calcmode="lin" valueType="num">
                                      <p:cBhvr>
                                        <p:cTn id="7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3" dur="26">
                                          <p:stCondLst>
                                            <p:cond delay="650"/>
                                          </p:stCondLst>
                                        </p:cTn>
                                        <p:tgtEl>
                                          <p:spTgt spid="14"/>
                                        </p:tgtEl>
                                      </p:cBhvr>
                                      <p:to x="100000" y="60000"/>
                                    </p:animScale>
                                    <p:animScale>
                                      <p:cBhvr>
                                        <p:cTn id="84" dur="166" decel="50000">
                                          <p:stCondLst>
                                            <p:cond delay="676"/>
                                          </p:stCondLst>
                                        </p:cTn>
                                        <p:tgtEl>
                                          <p:spTgt spid="14"/>
                                        </p:tgtEl>
                                      </p:cBhvr>
                                      <p:to x="100000" y="100000"/>
                                    </p:animScale>
                                    <p:animScale>
                                      <p:cBhvr>
                                        <p:cTn id="85" dur="26">
                                          <p:stCondLst>
                                            <p:cond delay="1312"/>
                                          </p:stCondLst>
                                        </p:cTn>
                                        <p:tgtEl>
                                          <p:spTgt spid="14"/>
                                        </p:tgtEl>
                                      </p:cBhvr>
                                      <p:to x="100000" y="80000"/>
                                    </p:animScale>
                                    <p:animScale>
                                      <p:cBhvr>
                                        <p:cTn id="86" dur="166" decel="50000">
                                          <p:stCondLst>
                                            <p:cond delay="1338"/>
                                          </p:stCondLst>
                                        </p:cTn>
                                        <p:tgtEl>
                                          <p:spTgt spid="14"/>
                                        </p:tgtEl>
                                      </p:cBhvr>
                                      <p:to x="100000" y="100000"/>
                                    </p:animScale>
                                    <p:animScale>
                                      <p:cBhvr>
                                        <p:cTn id="87" dur="26">
                                          <p:stCondLst>
                                            <p:cond delay="1642"/>
                                          </p:stCondLst>
                                        </p:cTn>
                                        <p:tgtEl>
                                          <p:spTgt spid="14"/>
                                        </p:tgtEl>
                                      </p:cBhvr>
                                      <p:to x="100000" y="90000"/>
                                    </p:animScale>
                                    <p:animScale>
                                      <p:cBhvr>
                                        <p:cTn id="88" dur="166" decel="50000">
                                          <p:stCondLst>
                                            <p:cond delay="1668"/>
                                          </p:stCondLst>
                                        </p:cTn>
                                        <p:tgtEl>
                                          <p:spTgt spid="14"/>
                                        </p:tgtEl>
                                      </p:cBhvr>
                                      <p:to x="100000" y="100000"/>
                                    </p:animScale>
                                    <p:animScale>
                                      <p:cBhvr>
                                        <p:cTn id="89" dur="26">
                                          <p:stCondLst>
                                            <p:cond delay="1808"/>
                                          </p:stCondLst>
                                        </p:cTn>
                                        <p:tgtEl>
                                          <p:spTgt spid="14"/>
                                        </p:tgtEl>
                                      </p:cBhvr>
                                      <p:to x="100000" y="95000"/>
                                    </p:animScale>
                                    <p:animScale>
                                      <p:cBhvr>
                                        <p:cTn id="90" dur="166" decel="50000">
                                          <p:stCondLst>
                                            <p:cond delay="1834"/>
                                          </p:stCondLst>
                                        </p:cTn>
                                        <p:tgtEl>
                                          <p:spTgt spid="14"/>
                                        </p:tgtEl>
                                      </p:cBhvr>
                                      <p:to x="100000" y="100000"/>
                                    </p:animScale>
                                  </p:childTnLst>
                                </p:cTn>
                              </p:par>
                            </p:childTnLst>
                          </p:cTn>
                        </p:par>
                        <p:par>
                          <p:cTn id="91" fill="hold" nodeType="afterGroup">
                            <p:stCondLst>
                              <p:cond delay="8000"/>
                            </p:stCondLst>
                            <p:childTnLst>
                              <p:par>
                                <p:cTn id="92" presetID="52" presetClass="entr" presetSubtype="0" fill="hold" nodeType="afterEffect">
                                  <p:stCondLst>
                                    <p:cond delay="0"/>
                                  </p:stCondLst>
                                  <p:childTnLst>
                                    <p:set>
                                      <p:cBhvr>
                                        <p:cTn id="93" dur="1" fill="hold">
                                          <p:stCondLst>
                                            <p:cond delay="0"/>
                                          </p:stCondLst>
                                        </p:cTn>
                                        <p:tgtEl>
                                          <p:spTgt spid="11"/>
                                        </p:tgtEl>
                                        <p:attrNameLst>
                                          <p:attrName>style.visibility</p:attrName>
                                        </p:attrNameLst>
                                      </p:cBhvr>
                                      <p:to>
                                        <p:strVal val="visible"/>
                                      </p:to>
                                    </p:set>
                                    <p:animScale>
                                      <p:cBhvr>
                                        <p:cTn id="94"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5" dur="1000" decel="50000" fill="hold">
                                          <p:stCondLst>
                                            <p:cond delay="0"/>
                                          </p:stCondLst>
                                        </p:cTn>
                                        <p:tgtEl>
                                          <p:spTgt spid="11"/>
                                        </p:tgtEl>
                                        <p:attrNameLst>
                                          <p:attrName>ppt_x</p:attrName>
                                          <p:attrName>ppt_y</p:attrName>
                                        </p:attrNameLst>
                                      </p:cBhvr>
                                    </p:animMotion>
                                    <p:animEffect transition="in" filter="fade">
                                      <p:cBhvr>
                                        <p:cTn id="9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D890569B-1B4B-8A56-599D-786BA494C428}"/>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8796E345-7C7F-0E14-E2E4-3CF5A621FCC0}"/>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78539AB6-0CEA-42E3-5C29-DB4A9A5F7690}"/>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7EFD9D4E-B098-804C-A5F4-5F07D175351D}"/>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24582" name="TextBox 9">
            <a:extLst>
              <a:ext uri="{FF2B5EF4-FFF2-40B4-BE49-F238E27FC236}">
                <a16:creationId xmlns:a16="http://schemas.microsoft.com/office/drawing/2014/main" id="{A19D4034-A217-F7BF-2E14-E2698A3D59D8}"/>
              </a:ext>
            </a:extLst>
          </p:cNvPr>
          <p:cNvSpPr txBox="1">
            <a:spLocks noChangeArrowheads="1"/>
          </p:cNvSpPr>
          <p:nvPr/>
        </p:nvSpPr>
        <p:spPr bwMode="auto">
          <a:xfrm>
            <a:off x="2962275" y="2260600"/>
            <a:ext cx="324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3200"/>
              <a:t>MANUFACTURING</a:t>
            </a:r>
          </a:p>
        </p:txBody>
      </p:sp>
      <p:sp>
        <p:nvSpPr>
          <p:cNvPr id="24583" name="Rectangle 2">
            <a:extLst>
              <a:ext uri="{FF2B5EF4-FFF2-40B4-BE49-F238E27FC236}">
                <a16:creationId xmlns:a16="http://schemas.microsoft.com/office/drawing/2014/main" id="{ABEF8F93-FA1B-2681-B995-4A58B438AA82}"/>
              </a:ext>
            </a:extLst>
          </p:cNvPr>
          <p:cNvSpPr>
            <a:spLocks noChangeArrowheads="1"/>
          </p:cNvSpPr>
          <p:nvPr/>
        </p:nvSpPr>
        <p:spPr bwMode="auto">
          <a:xfrm>
            <a:off x="2744788" y="2765425"/>
            <a:ext cx="3762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Women manufactured such things as:</a:t>
            </a:r>
          </a:p>
          <a:p>
            <a:pPr eaLnBrk="1" hangingPunct="1"/>
            <a:endParaRPr lang="en-US" altLang="en-US"/>
          </a:p>
        </p:txBody>
      </p:sp>
      <p:pic>
        <p:nvPicPr>
          <p:cNvPr id="4" name="Picture 3" descr="Parachute-Descent (1).jpg">
            <a:extLst>
              <a:ext uri="{FF2B5EF4-FFF2-40B4-BE49-F238E27FC236}">
                <a16:creationId xmlns:a16="http://schemas.microsoft.com/office/drawing/2014/main" id="{818E7F44-6BB4-78C3-B3F3-5733B0C1B3E0}"/>
              </a:ext>
            </a:extLst>
          </p:cNvPr>
          <p:cNvPicPr>
            <a:picLocks noChangeAspect="1"/>
          </p:cNvPicPr>
          <p:nvPr/>
        </p:nvPicPr>
        <p:blipFill>
          <a:blip r:embed="rId3"/>
          <a:srcRect/>
          <a:stretch>
            <a:fillRect/>
          </a:stretch>
        </p:blipFill>
        <p:spPr bwMode="auto">
          <a:xfrm>
            <a:off x="1036638" y="3325813"/>
            <a:ext cx="1516062" cy="1644650"/>
          </a:xfrm>
          <a:prstGeom prst="rect">
            <a:avLst/>
          </a:prstGeom>
          <a:noFill/>
          <a:ln w="9525">
            <a:noFill/>
            <a:miter lim="800000"/>
            <a:headEnd/>
            <a:tailEnd/>
          </a:ln>
          <a:effectLst>
            <a:outerShdw dist="139700" dir="2700000" algn="tl" rotWithShape="0">
              <a:srgbClr val="333333">
                <a:alpha val="64999"/>
              </a:srgbClr>
            </a:outerShdw>
          </a:effectLst>
        </p:spPr>
      </p:pic>
      <p:pic>
        <p:nvPicPr>
          <p:cNvPr id="5" name="Picture 4" descr="ww2uniform.jpg">
            <a:extLst>
              <a:ext uri="{FF2B5EF4-FFF2-40B4-BE49-F238E27FC236}">
                <a16:creationId xmlns:a16="http://schemas.microsoft.com/office/drawing/2014/main" id="{6DA1CD5B-7746-BE18-F952-66B1686DBFFA}"/>
              </a:ext>
            </a:extLst>
          </p:cNvPr>
          <p:cNvPicPr>
            <a:picLocks noChangeAspect="1"/>
          </p:cNvPicPr>
          <p:nvPr/>
        </p:nvPicPr>
        <p:blipFill>
          <a:blip r:embed="rId4"/>
          <a:srcRect/>
          <a:stretch>
            <a:fillRect/>
          </a:stretch>
        </p:blipFill>
        <p:spPr bwMode="auto">
          <a:xfrm>
            <a:off x="3830638" y="3325813"/>
            <a:ext cx="1516062" cy="1644650"/>
          </a:xfrm>
          <a:prstGeom prst="rect">
            <a:avLst/>
          </a:prstGeom>
          <a:noFill/>
          <a:ln w="9525">
            <a:noFill/>
            <a:miter lim="800000"/>
            <a:headEnd/>
            <a:tailEnd/>
          </a:ln>
          <a:effectLst>
            <a:outerShdw dist="139700" dir="2700000" algn="tl" rotWithShape="0">
              <a:srgbClr val="333333">
                <a:alpha val="64999"/>
              </a:srgbClr>
            </a:outerShdw>
          </a:effectLst>
        </p:spPr>
      </p:pic>
      <p:pic>
        <p:nvPicPr>
          <p:cNvPr id="11" name="Picture 10" descr="uniforms_usmc_women_ww2_full.jpg">
            <a:extLst>
              <a:ext uri="{FF2B5EF4-FFF2-40B4-BE49-F238E27FC236}">
                <a16:creationId xmlns:a16="http://schemas.microsoft.com/office/drawing/2014/main" id="{5C37386A-4F34-9E89-98CF-8C2519BF821A}"/>
              </a:ext>
            </a:extLst>
          </p:cNvPr>
          <p:cNvPicPr>
            <a:picLocks noChangeAspect="1"/>
          </p:cNvPicPr>
          <p:nvPr/>
        </p:nvPicPr>
        <p:blipFill>
          <a:blip r:embed="rId5"/>
          <a:srcRect/>
          <a:stretch>
            <a:fillRect/>
          </a:stretch>
        </p:blipFill>
        <p:spPr bwMode="auto">
          <a:xfrm>
            <a:off x="6507163" y="3325813"/>
            <a:ext cx="1708150" cy="1644650"/>
          </a:xfrm>
          <a:prstGeom prst="rect">
            <a:avLst/>
          </a:prstGeom>
          <a:noFill/>
          <a:ln w="9525">
            <a:noFill/>
            <a:miter lim="800000"/>
            <a:headEnd/>
            <a:tailEnd/>
          </a:ln>
          <a:effectLst>
            <a:outerShdw dist="139700" dir="2700000" algn="tl" rotWithShape="0">
              <a:srgbClr val="333333">
                <a:alpha val="64999"/>
              </a:srgbClr>
            </a:outerShdw>
          </a:effectLst>
        </p:spPr>
      </p:pic>
      <p:sp>
        <p:nvSpPr>
          <p:cNvPr id="12" name="TextBox 11">
            <a:extLst>
              <a:ext uri="{FF2B5EF4-FFF2-40B4-BE49-F238E27FC236}">
                <a16:creationId xmlns:a16="http://schemas.microsoft.com/office/drawing/2014/main" id="{67B19ACD-8A6C-75B0-348A-9EDC37EA7EBC}"/>
              </a:ext>
            </a:extLst>
          </p:cNvPr>
          <p:cNvSpPr txBox="1">
            <a:spLocks noChangeArrowheads="1"/>
          </p:cNvSpPr>
          <p:nvPr/>
        </p:nvSpPr>
        <p:spPr bwMode="auto">
          <a:xfrm>
            <a:off x="1036638" y="5260975"/>
            <a:ext cx="1516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a:t>Parachutes</a:t>
            </a:r>
          </a:p>
        </p:txBody>
      </p:sp>
      <p:sp>
        <p:nvSpPr>
          <p:cNvPr id="13" name="TextBox 12">
            <a:extLst>
              <a:ext uri="{FF2B5EF4-FFF2-40B4-BE49-F238E27FC236}">
                <a16:creationId xmlns:a16="http://schemas.microsoft.com/office/drawing/2014/main" id="{556AF1BD-7D33-BF9A-B96B-433DFDC0487B}"/>
              </a:ext>
            </a:extLst>
          </p:cNvPr>
          <p:cNvSpPr txBox="1">
            <a:spLocks noChangeArrowheads="1"/>
          </p:cNvSpPr>
          <p:nvPr/>
        </p:nvSpPr>
        <p:spPr bwMode="auto">
          <a:xfrm>
            <a:off x="3830638" y="5260975"/>
            <a:ext cx="1516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a:t>Uniforms</a:t>
            </a:r>
          </a:p>
        </p:txBody>
      </p:sp>
      <p:sp>
        <p:nvSpPr>
          <p:cNvPr id="14" name="TextBox 13">
            <a:extLst>
              <a:ext uri="{FF2B5EF4-FFF2-40B4-BE49-F238E27FC236}">
                <a16:creationId xmlns:a16="http://schemas.microsoft.com/office/drawing/2014/main" id="{8CAC8934-E622-C8EF-E943-DB0DD0EBA879}"/>
              </a:ext>
            </a:extLst>
          </p:cNvPr>
          <p:cNvSpPr txBox="1">
            <a:spLocks noChangeArrowheads="1"/>
          </p:cNvSpPr>
          <p:nvPr/>
        </p:nvSpPr>
        <p:spPr bwMode="auto">
          <a:xfrm>
            <a:off x="6507163" y="5260975"/>
            <a:ext cx="1516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a:t>Clothing</a:t>
            </a:r>
          </a:p>
        </p:txBody>
      </p:sp>
      <p:sp>
        <p:nvSpPr>
          <p:cNvPr id="15" name="TextBox 14">
            <a:extLst>
              <a:ext uri="{FF2B5EF4-FFF2-40B4-BE49-F238E27FC236}">
                <a16:creationId xmlns:a16="http://schemas.microsoft.com/office/drawing/2014/main" id="{AE0FF314-9AFD-3753-C47E-332FB3DF1972}"/>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900" decel="100000" fill="hold"/>
                                        <p:tgtEl>
                                          <p:spTgt spid="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900" decel="100000" fill="hold"/>
                                        <p:tgtEl>
                                          <p:spTgt spid="1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900" decel="100000" fill="hold"/>
                                        <p:tgtEl>
                                          <p:spTgt spid="14"/>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50879C2F-9B3E-C695-92CB-DC594575EDA5}"/>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944CA931-0617-799A-2076-AD4F87915F9D}"/>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B8F4629A-A308-572A-153D-9D9ABDCFC868}"/>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1FC58458-07F1-6E9D-DAF7-2A23D2B88E89}"/>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 name="Picture 2" descr="telephoneoperator.jpg">
            <a:extLst>
              <a:ext uri="{FF2B5EF4-FFF2-40B4-BE49-F238E27FC236}">
                <a16:creationId xmlns:a16="http://schemas.microsoft.com/office/drawing/2014/main" id="{8919C619-A5F7-118F-5C6A-2E61FC6405FE}"/>
              </a:ext>
            </a:extLst>
          </p:cNvPr>
          <p:cNvPicPr>
            <a:picLocks noChangeAspect="1"/>
          </p:cNvPicPr>
          <p:nvPr/>
        </p:nvPicPr>
        <p:blipFill>
          <a:blip r:embed="rId3"/>
          <a:stretch>
            <a:fillRect/>
          </a:stretch>
        </p:blipFill>
        <p:spPr>
          <a:xfrm>
            <a:off x="229811" y="2285999"/>
            <a:ext cx="4596190" cy="3311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ounded Rectangle 9">
            <a:extLst>
              <a:ext uri="{FF2B5EF4-FFF2-40B4-BE49-F238E27FC236}">
                <a16:creationId xmlns:a16="http://schemas.microsoft.com/office/drawing/2014/main" id="{AC1299B1-D113-A5FF-C1E4-7615A0B71134}"/>
              </a:ext>
            </a:extLst>
          </p:cNvPr>
          <p:cNvSpPr>
            <a:spLocks noChangeArrowheads="1"/>
          </p:cNvSpPr>
          <p:nvPr/>
        </p:nvSpPr>
        <p:spPr bwMode="auto">
          <a:xfrm>
            <a:off x="5187950" y="2735263"/>
            <a:ext cx="3532188" cy="2400300"/>
          </a:xfrm>
          <a:prstGeom prst="roundRect">
            <a:avLst>
              <a:gd name="adj" fmla="val 17648"/>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25608" name="Rectangle 3">
            <a:extLst>
              <a:ext uri="{FF2B5EF4-FFF2-40B4-BE49-F238E27FC236}">
                <a16:creationId xmlns:a16="http://schemas.microsoft.com/office/drawing/2014/main" id="{8B9E074D-FE09-64A9-AA86-A223D3DE9434}"/>
              </a:ext>
            </a:extLst>
          </p:cNvPr>
          <p:cNvSpPr>
            <a:spLocks noChangeArrowheads="1"/>
          </p:cNvSpPr>
          <p:nvPr/>
        </p:nvSpPr>
        <p:spPr bwMode="auto">
          <a:xfrm>
            <a:off x="4891088" y="2771775"/>
            <a:ext cx="37925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latin typeface="Arial" panose="020B0604020202020204" pitchFamily="34" charset="0"/>
                <a:cs typeface="Calibri" panose="020F0502020204030204" pitchFamily="34" charset="0"/>
              </a:rPr>
              <a:t>Telephone operators and other jobs in the electronics industry were handled by unmarried women because they were thought to have better manual dexterity and greater tolerance for repetitive assignments than men.</a:t>
            </a:r>
            <a:endParaRPr lang="en-US" altLang="en-US">
              <a:cs typeface="Calibri" panose="020F0502020204030204" pitchFamily="34" charset="0"/>
            </a:endParaRPr>
          </a:p>
        </p:txBody>
      </p:sp>
      <p:sp>
        <p:nvSpPr>
          <p:cNvPr id="11" name="TextBox 10">
            <a:extLst>
              <a:ext uri="{FF2B5EF4-FFF2-40B4-BE49-F238E27FC236}">
                <a16:creationId xmlns:a16="http://schemas.microsoft.com/office/drawing/2014/main" id="{DAF2C1BA-9B3C-9F87-72A0-1103AF4F29D4}"/>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F0633B99-46E9-A62A-7A47-9C02DAAECC12}"/>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D553AE50-52F6-3391-34D1-D1D148052448}"/>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4FE7C12A-B1B5-DF12-607B-356294CC01D5}"/>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C49D5CC9-CF72-3395-ADC4-FF6D74E73718}"/>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 name="Picture 2" descr="womenaircraftfactory.jpg">
            <a:extLst>
              <a:ext uri="{FF2B5EF4-FFF2-40B4-BE49-F238E27FC236}">
                <a16:creationId xmlns:a16="http://schemas.microsoft.com/office/drawing/2014/main" id="{637EB8D4-C03D-4962-626A-647C900DE814}"/>
              </a:ext>
            </a:extLst>
          </p:cNvPr>
          <p:cNvPicPr>
            <a:picLocks noChangeAspect="1"/>
          </p:cNvPicPr>
          <p:nvPr/>
        </p:nvPicPr>
        <p:blipFill>
          <a:blip r:embed="rId3"/>
          <a:srcRect/>
          <a:stretch>
            <a:fillRect/>
          </a:stretch>
        </p:blipFill>
        <p:spPr bwMode="auto">
          <a:xfrm>
            <a:off x="287338" y="4056063"/>
            <a:ext cx="2130425" cy="1630362"/>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pic>
        <p:nvPicPr>
          <p:cNvPr id="4" name="Picture 3" descr="womensmunition.jpg">
            <a:extLst>
              <a:ext uri="{FF2B5EF4-FFF2-40B4-BE49-F238E27FC236}">
                <a16:creationId xmlns:a16="http://schemas.microsoft.com/office/drawing/2014/main" id="{377162DF-1F66-A15E-E01A-CBE48B9037AB}"/>
              </a:ext>
            </a:extLst>
          </p:cNvPr>
          <p:cNvPicPr>
            <a:picLocks noChangeAspect="1"/>
          </p:cNvPicPr>
          <p:nvPr/>
        </p:nvPicPr>
        <p:blipFill>
          <a:blip r:embed="rId4"/>
          <a:srcRect/>
          <a:stretch>
            <a:fillRect/>
          </a:stretch>
        </p:blipFill>
        <p:spPr bwMode="auto">
          <a:xfrm>
            <a:off x="269875" y="2193925"/>
            <a:ext cx="2147888" cy="1636713"/>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sp>
        <p:nvSpPr>
          <p:cNvPr id="10" name="Rounded Rectangle 9">
            <a:extLst>
              <a:ext uri="{FF2B5EF4-FFF2-40B4-BE49-F238E27FC236}">
                <a16:creationId xmlns:a16="http://schemas.microsoft.com/office/drawing/2014/main" id="{E943BED8-27DF-B220-51C4-468C2D34D2B0}"/>
              </a:ext>
            </a:extLst>
          </p:cNvPr>
          <p:cNvSpPr>
            <a:spLocks noChangeArrowheads="1"/>
          </p:cNvSpPr>
          <p:nvPr/>
        </p:nvSpPr>
        <p:spPr bwMode="auto">
          <a:xfrm>
            <a:off x="614363" y="2259013"/>
            <a:ext cx="1430337" cy="266700"/>
          </a:xfrm>
          <a:prstGeom prst="roundRect">
            <a:avLst>
              <a:gd name="adj" fmla="val 16667"/>
            </a:avLst>
          </a:prstGeom>
          <a:solidFill>
            <a:schemeClr val="accent2">
              <a:alpha val="85881"/>
            </a:scheme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400" dirty="0">
                <a:solidFill>
                  <a:schemeClr val="lt1"/>
                </a:solidFill>
                <a:latin typeface="Arial"/>
                <a:ea typeface="Calibri"/>
              </a:rPr>
              <a:t>Munitions</a:t>
            </a:r>
            <a:r>
              <a:rPr lang="en-US" sz="1400" dirty="0">
                <a:solidFill>
                  <a:schemeClr val="lt1"/>
                </a:solidFill>
                <a:latin typeface="+mn-lt"/>
                <a:ea typeface="+mn-ea"/>
              </a:rPr>
              <a:t> </a:t>
            </a:r>
          </a:p>
        </p:txBody>
      </p:sp>
      <p:sp>
        <p:nvSpPr>
          <p:cNvPr id="11" name="Rounded Rectangle 10">
            <a:extLst>
              <a:ext uri="{FF2B5EF4-FFF2-40B4-BE49-F238E27FC236}">
                <a16:creationId xmlns:a16="http://schemas.microsoft.com/office/drawing/2014/main" id="{6E9D84BA-F40A-9CFE-47BE-222B499F2593}"/>
              </a:ext>
            </a:extLst>
          </p:cNvPr>
          <p:cNvSpPr>
            <a:spLocks noChangeArrowheads="1"/>
          </p:cNvSpPr>
          <p:nvPr/>
        </p:nvSpPr>
        <p:spPr bwMode="auto">
          <a:xfrm>
            <a:off x="614363" y="5278438"/>
            <a:ext cx="1430337" cy="266700"/>
          </a:xfrm>
          <a:prstGeom prst="roundRect">
            <a:avLst>
              <a:gd name="adj" fmla="val 16667"/>
            </a:avLst>
          </a:prstGeom>
          <a:solidFill>
            <a:schemeClr val="accent2">
              <a:alpha val="85881"/>
            </a:scheme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400" dirty="0">
                <a:solidFill>
                  <a:schemeClr val="lt1"/>
                </a:solidFill>
                <a:latin typeface="Arial"/>
                <a:ea typeface="Calibri"/>
              </a:rPr>
              <a:t>Aircraft Factory</a:t>
            </a:r>
            <a:endParaRPr lang="en-US" sz="1400" dirty="0">
              <a:solidFill>
                <a:schemeClr val="lt1"/>
              </a:solidFill>
              <a:latin typeface="+mn-lt"/>
              <a:ea typeface="+mn-ea"/>
            </a:endParaRPr>
          </a:p>
        </p:txBody>
      </p:sp>
      <p:cxnSp>
        <p:nvCxnSpPr>
          <p:cNvPr id="12" name="Straight Connector 11">
            <a:extLst>
              <a:ext uri="{FF2B5EF4-FFF2-40B4-BE49-F238E27FC236}">
                <a16:creationId xmlns:a16="http://schemas.microsoft.com/office/drawing/2014/main" id="{B8FA7491-763A-F046-3150-56EB2A42CB08}"/>
              </a:ext>
            </a:extLst>
          </p:cNvPr>
          <p:cNvCxnSpPr>
            <a:cxnSpLocks noChangeShapeType="1"/>
          </p:cNvCxnSpPr>
          <p:nvPr/>
        </p:nvCxnSpPr>
        <p:spPr bwMode="auto">
          <a:xfrm>
            <a:off x="2636838" y="2193925"/>
            <a:ext cx="0" cy="3492500"/>
          </a:xfrm>
          <a:prstGeom prst="line">
            <a:avLst/>
          </a:prstGeom>
          <a:noFill/>
          <a:ln w="76200">
            <a:solidFill>
              <a:schemeClr val="tx1"/>
            </a:solidFill>
            <a:round/>
            <a:headEnd/>
            <a:tailEnd/>
          </a:ln>
          <a:effectLst>
            <a:outerShdw dist="20000" dir="5400000" rotWithShape="0">
              <a:srgbClr val="808080">
                <a:alpha val="37999"/>
              </a:srgbClr>
            </a:outerShdw>
          </a:effectLst>
        </p:spPr>
      </p:cxnSp>
      <p:sp>
        <p:nvSpPr>
          <p:cNvPr id="13" name="Rounded Rectangle 12">
            <a:extLst>
              <a:ext uri="{FF2B5EF4-FFF2-40B4-BE49-F238E27FC236}">
                <a16:creationId xmlns:a16="http://schemas.microsoft.com/office/drawing/2014/main" id="{91B7CFA9-9102-39F4-0D6C-990DDAFF0737}"/>
              </a:ext>
            </a:extLst>
          </p:cNvPr>
          <p:cNvSpPr>
            <a:spLocks noChangeArrowheads="1"/>
          </p:cNvSpPr>
          <p:nvPr/>
        </p:nvSpPr>
        <p:spPr bwMode="auto">
          <a:xfrm>
            <a:off x="2998788" y="2659063"/>
            <a:ext cx="5794375" cy="2619375"/>
          </a:xfrm>
          <a:prstGeom prst="roundRect">
            <a:avLst>
              <a:gd name="adj" fmla="val 17648"/>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26636" name="Rectangle 14">
            <a:extLst>
              <a:ext uri="{FF2B5EF4-FFF2-40B4-BE49-F238E27FC236}">
                <a16:creationId xmlns:a16="http://schemas.microsoft.com/office/drawing/2014/main" id="{2D8F4D84-2AF6-F15A-055C-826316A1B314}"/>
              </a:ext>
            </a:extLst>
          </p:cNvPr>
          <p:cNvSpPr>
            <a:spLocks noChangeArrowheads="1"/>
          </p:cNvSpPr>
          <p:nvPr/>
        </p:nvSpPr>
        <p:spPr bwMode="auto">
          <a:xfrm>
            <a:off x="3132138" y="2671763"/>
            <a:ext cx="575786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Women worked in munitions plants and aircraft factories during the War due to increase of more than </a:t>
            </a:r>
            <a:r>
              <a:rPr lang="en-US" altLang="en-US" b="1"/>
              <a:t>40% </a:t>
            </a:r>
            <a:r>
              <a:rPr lang="en-US" altLang="en-US" sz="1600"/>
              <a:t>of their normal wages.</a:t>
            </a:r>
          </a:p>
          <a:p>
            <a:pPr eaLnBrk="1" hangingPunct="1"/>
            <a:endParaRPr lang="en-US" altLang="en-US" sz="1600"/>
          </a:p>
          <a:p>
            <a:pPr eaLnBrk="1" hangingPunct="1"/>
            <a:r>
              <a:rPr lang="en-US" altLang="en-US" sz="1600"/>
              <a:t>Generally speaking working-class wives, widows, divorcees, and students primarily worked in this area.</a:t>
            </a:r>
          </a:p>
          <a:p>
            <a:pPr eaLnBrk="1" hangingPunct="1"/>
            <a:endParaRPr lang="en-US" altLang="en-US" sz="1600"/>
          </a:p>
          <a:p>
            <a:pPr eaLnBrk="1" hangingPunct="1"/>
            <a:r>
              <a:rPr lang="en-US" altLang="en-US" sz="1600"/>
              <a:t>Munitions plants were located in unpopulated areas because of chances there could be an accidental explosion and fire. Due to this, many women had to be recruited and moved to these rural areas that often faced shortages of housing and food services.</a:t>
            </a:r>
          </a:p>
        </p:txBody>
      </p:sp>
      <p:sp>
        <p:nvSpPr>
          <p:cNvPr id="14" name="TextBox 13">
            <a:extLst>
              <a:ext uri="{FF2B5EF4-FFF2-40B4-BE49-F238E27FC236}">
                <a16:creationId xmlns:a16="http://schemas.microsoft.com/office/drawing/2014/main" id="{241F0E5D-AAAE-F168-B531-EF8AA6F2417F}"/>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hip.jpg">
            <a:extLst>
              <a:ext uri="{FF2B5EF4-FFF2-40B4-BE49-F238E27FC236}">
                <a16:creationId xmlns:a16="http://schemas.microsoft.com/office/drawing/2014/main" id="{52B06280-2568-2041-7AC2-589B6CA5C6F6}"/>
              </a:ext>
            </a:extLst>
          </p:cNvPr>
          <p:cNvPicPr>
            <a:picLocks noChangeAspect="1"/>
          </p:cNvPicPr>
          <p:nvPr/>
        </p:nvPicPr>
        <p:blipFill>
          <a:blip r:embed="rId2">
            <a:lum bright="-50000"/>
            <a:extLst>
              <a:ext uri="{28A0092B-C50C-407E-A947-70E740481C1C}">
                <a14:useLocalDpi xmlns:a14="http://schemas.microsoft.com/office/drawing/2010/main" val="0"/>
              </a:ext>
            </a:extLst>
          </a:blip>
          <a:srcRect/>
          <a:stretch>
            <a:fillRect/>
          </a:stretch>
        </p:blipFill>
        <p:spPr bwMode="auto">
          <a:xfrm>
            <a:off x="0" y="2060575"/>
            <a:ext cx="91440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WWII Patriots Program.png">
            <a:extLst>
              <a:ext uri="{FF2B5EF4-FFF2-40B4-BE49-F238E27FC236}">
                <a16:creationId xmlns:a16="http://schemas.microsoft.com/office/drawing/2014/main" id="{3FAD8B2A-5B08-DE6C-3B48-395E231C3A48}"/>
              </a:ext>
            </a:extLst>
          </p:cNvPr>
          <p:cNvPicPr>
            <a:picLocks noChangeAspect="1"/>
          </p:cNvPicPr>
          <p:nvPr/>
        </p:nvPicPr>
        <p:blipFill>
          <a:blip r:embed="rId3"/>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A75BB05B-7DCE-A1F2-ABB9-6C0496AE5E1F}"/>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F5FC8E73-A25C-2ED8-E718-1AEB6DD676A0}"/>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1770E745-8971-C2FA-8F2C-4CE3E7C1E963}"/>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1" name="Rounded Rectangle 10">
            <a:extLst>
              <a:ext uri="{FF2B5EF4-FFF2-40B4-BE49-F238E27FC236}">
                <a16:creationId xmlns:a16="http://schemas.microsoft.com/office/drawing/2014/main" id="{50483138-6554-239F-8E7D-4E09AD939313}"/>
              </a:ext>
            </a:extLst>
          </p:cNvPr>
          <p:cNvSpPr>
            <a:spLocks noChangeArrowheads="1"/>
          </p:cNvSpPr>
          <p:nvPr/>
        </p:nvSpPr>
        <p:spPr bwMode="auto">
          <a:xfrm>
            <a:off x="157163" y="2189163"/>
            <a:ext cx="8842375" cy="3579812"/>
          </a:xfrm>
          <a:prstGeom prst="roundRect">
            <a:avLst>
              <a:gd name="adj" fmla="val 17648"/>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27656" name="Rectangle 4">
            <a:extLst>
              <a:ext uri="{FF2B5EF4-FFF2-40B4-BE49-F238E27FC236}">
                <a16:creationId xmlns:a16="http://schemas.microsoft.com/office/drawing/2014/main" id="{76D4EEAE-19E9-D2CD-5D7F-4464F83D89AD}"/>
              </a:ext>
            </a:extLst>
          </p:cNvPr>
          <p:cNvSpPr>
            <a:spLocks noChangeArrowheads="1"/>
          </p:cNvSpPr>
          <p:nvPr/>
        </p:nvSpPr>
        <p:spPr bwMode="auto">
          <a:xfrm>
            <a:off x="301625" y="2289175"/>
            <a:ext cx="855186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Women also worked in shipyards, factories, production and farming (Women’s Land Army). For Example, at Todd Shipyards, women numbered over </a:t>
            </a:r>
            <a:r>
              <a:rPr lang="en-US" altLang="en-US" b="1"/>
              <a:t>100,000</a:t>
            </a:r>
            <a:r>
              <a:rPr lang="en-US" altLang="en-US" sz="1600"/>
              <a:t> and work in 10 port cities. </a:t>
            </a:r>
          </a:p>
          <a:p>
            <a:pPr eaLnBrk="1" hangingPunct="1"/>
            <a:endParaRPr lang="en-US" altLang="en-US" sz="1600"/>
          </a:p>
          <a:p>
            <a:pPr eaLnBrk="1" hangingPunct="1"/>
            <a:r>
              <a:rPr lang="en-US" altLang="en-US" sz="1600"/>
              <a:t>Because of women workers, factories saw total production </a:t>
            </a:r>
            <a:r>
              <a:rPr lang="en-US" altLang="en-US" b="1" u="sng"/>
              <a:t>double</a:t>
            </a:r>
            <a:r>
              <a:rPr lang="en-US" altLang="en-US" sz="1600"/>
              <a:t> between 1939 and 1945. Military production totaled: </a:t>
            </a:r>
            <a:r>
              <a:rPr lang="en-US" altLang="en-US" b="1"/>
              <a:t>300,000</a:t>
            </a:r>
            <a:r>
              <a:rPr lang="en-US" altLang="en-US" sz="1600"/>
              <a:t> aircraft, </a:t>
            </a:r>
            <a:r>
              <a:rPr lang="en-US" altLang="en-US" b="1"/>
              <a:t>12,000</a:t>
            </a:r>
            <a:r>
              <a:rPr lang="en-US" altLang="en-US" sz="1600"/>
              <a:t> ships, </a:t>
            </a:r>
            <a:r>
              <a:rPr lang="en-US" altLang="en-US" b="1"/>
              <a:t>86,000</a:t>
            </a:r>
            <a:r>
              <a:rPr lang="en-US" altLang="en-US" sz="1600"/>
              <a:t> tanks and </a:t>
            </a:r>
            <a:r>
              <a:rPr lang="en-US" altLang="en-US" b="1"/>
              <a:t>64,000</a:t>
            </a:r>
            <a:r>
              <a:rPr lang="en-US" altLang="en-US" sz="1600"/>
              <a:t> landing craft; also </a:t>
            </a:r>
            <a:r>
              <a:rPr lang="en-US" altLang="en-US" b="1"/>
              <a:t>millions</a:t>
            </a:r>
            <a:r>
              <a:rPr lang="en-US" altLang="en-US" sz="1600"/>
              <a:t> of artillery pieces and small weapons.</a:t>
            </a:r>
          </a:p>
          <a:p>
            <a:pPr eaLnBrk="1" hangingPunct="1"/>
            <a:endParaRPr lang="en-US" altLang="en-US" sz="1600"/>
          </a:p>
          <a:p>
            <a:pPr eaLnBrk="1" hangingPunct="1"/>
            <a:r>
              <a:rPr lang="en-US" altLang="en-US" sz="1600"/>
              <a:t>At this time, women worked </a:t>
            </a:r>
            <a:r>
              <a:rPr lang="en-US" altLang="en-US" b="1"/>
              <a:t>6</a:t>
            </a:r>
            <a:r>
              <a:rPr lang="en-US" altLang="en-US" sz="1600"/>
              <a:t> days a week, numerous days of overtime and were off only a handful of holidays to allow the assembly lines to work around the clock.</a:t>
            </a:r>
          </a:p>
          <a:p>
            <a:pPr eaLnBrk="1" hangingPunct="1"/>
            <a:endParaRPr lang="en-US" altLang="en-US" sz="1600"/>
          </a:p>
          <a:p>
            <a:pPr eaLnBrk="1" hangingPunct="1"/>
            <a:r>
              <a:rPr lang="en-US" altLang="en-US" sz="1600"/>
              <a:t>Women were critical in keeping the rails and trains maintained to make sure critical war material and troops flowed. Also, women were hired to be transit workers, taxi drivers, professional and technical workers in radio and journalism. </a:t>
            </a:r>
          </a:p>
          <a:p>
            <a:pPr eaLnBrk="1" hangingPunct="1"/>
            <a:endParaRPr lang="en-US" altLang="en-US" sz="1600"/>
          </a:p>
          <a:p>
            <a:pPr eaLnBrk="1" hangingPunct="1"/>
            <a:endParaRPr lang="en-US" altLang="en-US" sz="1600"/>
          </a:p>
        </p:txBody>
      </p:sp>
      <p:sp>
        <p:nvSpPr>
          <p:cNvPr id="10" name="TextBox 9">
            <a:extLst>
              <a:ext uri="{FF2B5EF4-FFF2-40B4-BE49-F238E27FC236}">
                <a16:creationId xmlns:a16="http://schemas.microsoft.com/office/drawing/2014/main" id="{0508A6DE-4C80-44CF-9A9C-85398E763881}"/>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BDAD2985-283F-5B46-1DA8-D77E47CB0E0B}"/>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7D5C59F8-E198-6465-256B-D6FD21A63A05}"/>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FC620FE3-8C65-722A-426A-66C1D2BC3280}"/>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D00F00DD-0670-5B16-714C-BDAD37C28FA9}"/>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 name="Picture 2" descr="ROSIERIVETER.jpg">
            <a:extLst>
              <a:ext uri="{FF2B5EF4-FFF2-40B4-BE49-F238E27FC236}">
                <a16:creationId xmlns:a16="http://schemas.microsoft.com/office/drawing/2014/main" id="{7F0E0C5D-DF99-F854-1EC3-401EF691A5A4}"/>
              </a:ext>
            </a:extLst>
          </p:cNvPr>
          <p:cNvPicPr>
            <a:picLocks noChangeAspect="1"/>
          </p:cNvPicPr>
          <p:nvPr/>
        </p:nvPicPr>
        <p:blipFill>
          <a:blip r:embed="rId3"/>
          <a:stretch>
            <a:fillRect/>
          </a:stretch>
        </p:blipFill>
        <p:spPr>
          <a:xfrm>
            <a:off x="6400800" y="2407169"/>
            <a:ext cx="2513390" cy="314292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Rounded Rectangle 10">
            <a:extLst>
              <a:ext uri="{FF2B5EF4-FFF2-40B4-BE49-F238E27FC236}">
                <a16:creationId xmlns:a16="http://schemas.microsoft.com/office/drawing/2014/main" id="{D49C0A79-7012-F223-A031-8ED7525812C2}"/>
              </a:ext>
            </a:extLst>
          </p:cNvPr>
          <p:cNvSpPr/>
          <p:nvPr/>
        </p:nvSpPr>
        <p:spPr>
          <a:xfrm>
            <a:off x="326418" y="2205452"/>
            <a:ext cx="5793771" cy="1459798"/>
          </a:xfrm>
          <a:prstGeom prst="roundRect">
            <a:avLst>
              <a:gd name="adj" fmla="val 17647"/>
            </a:avLst>
          </a:prstGeom>
          <a:solidFill>
            <a:srgbClr val="FFFFFF">
              <a:alpha val="28000"/>
            </a:srgb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ffectLst>
                <a:reflection blurRad="6350" stA="60000" endA="900" endPos="58000" dir="5400000" sy="-100000" algn="bl" rotWithShape="0"/>
              </a:effectLst>
            </a:endParaRPr>
          </a:p>
          <a:p>
            <a:pPr algn="ctr" fontAlgn="auto">
              <a:spcBef>
                <a:spcPts val="0"/>
              </a:spcBef>
              <a:spcAft>
                <a:spcPts val="0"/>
              </a:spcAft>
              <a:defRPr/>
            </a:pPr>
            <a:endParaRPr lang="en-US" dirty="0">
              <a:solidFill>
                <a:srgbClr val="FFFFFF"/>
              </a:solidFill>
              <a:effectLst>
                <a:reflection blurRad="6350" stA="60000" endA="900" endPos="58000" dir="5400000" sy="-100000" algn="bl" rotWithShape="0"/>
              </a:effectLst>
            </a:endParaRPr>
          </a:p>
          <a:p>
            <a:pPr algn="ctr" fontAlgn="auto">
              <a:spcBef>
                <a:spcPts val="0"/>
              </a:spcBef>
              <a:spcAft>
                <a:spcPts val="0"/>
              </a:spcAft>
              <a:defRPr/>
            </a:pPr>
            <a:endParaRPr lang="en-US" dirty="0">
              <a:solidFill>
                <a:srgbClr val="FFFFFF"/>
              </a:solidFill>
              <a:effectLst>
                <a:reflection blurRad="6350" stA="60000" endA="900" endPos="58000" dir="5400000" sy="-100000" algn="bl" rotWithShape="0"/>
              </a:effectLst>
            </a:endParaRPr>
          </a:p>
        </p:txBody>
      </p:sp>
      <p:sp>
        <p:nvSpPr>
          <p:cNvPr id="28680" name="Rectangle 3">
            <a:extLst>
              <a:ext uri="{FF2B5EF4-FFF2-40B4-BE49-F238E27FC236}">
                <a16:creationId xmlns:a16="http://schemas.microsoft.com/office/drawing/2014/main" id="{D09404B8-15FD-AA63-5A14-1F588D9AB174}"/>
              </a:ext>
            </a:extLst>
          </p:cNvPr>
          <p:cNvSpPr>
            <a:spLocks noChangeArrowheads="1"/>
          </p:cNvSpPr>
          <p:nvPr/>
        </p:nvSpPr>
        <p:spPr bwMode="auto">
          <a:xfrm>
            <a:off x="12700" y="2181225"/>
            <a:ext cx="61674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cs typeface="Calibri" panose="020F0502020204030204" pitchFamily="34" charset="0"/>
              </a:rPr>
              <a:t>Rose Will Monroe, a Kentucky teenager, became a riveter, reflecting the part of </a:t>
            </a:r>
            <a:r>
              <a:rPr lang="en-US" altLang="en-US" sz="2000" b="1">
                <a:cs typeface="Calibri" panose="020F0502020204030204" pitchFamily="34" charset="0"/>
              </a:rPr>
              <a:t>“Rosie the Riveter” </a:t>
            </a:r>
            <a:r>
              <a:rPr lang="en-US" altLang="en-US">
                <a:cs typeface="Calibri" panose="020F0502020204030204" pitchFamily="34" charset="0"/>
              </a:rPr>
              <a:t>in a government film promoting war bonds. Monroe, widowed and the mother of two, moved to Michigan to take a riveter job at the Willow Run aircraft factory.</a:t>
            </a:r>
          </a:p>
        </p:txBody>
      </p:sp>
      <p:pic>
        <p:nvPicPr>
          <p:cNvPr id="5" name="Picture 4" descr="Rosie the Riveter2.jpg">
            <a:extLst>
              <a:ext uri="{FF2B5EF4-FFF2-40B4-BE49-F238E27FC236}">
                <a16:creationId xmlns:a16="http://schemas.microsoft.com/office/drawing/2014/main" id="{24A2E8CB-B40F-BAF0-245E-861E3EDED81A}"/>
              </a:ext>
            </a:extLst>
          </p:cNvPr>
          <p:cNvPicPr>
            <a:picLocks noChangeAspect="1"/>
          </p:cNvPicPr>
          <p:nvPr/>
        </p:nvPicPr>
        <p:blipFill>
          <a:blip r:embed="rId4"/>
          <a:stretch>
            <a:fillRect/>
          </a:stretch>
        </p:blipFill>
        <p:spPr>
          <a:xfrm>
            <a:off x="553357" y="3922461"/>
            <a:ext cx="2023028" cy="16274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descr="arthur-gerlach-rivet-gun-known-as-the-cricket-on-construction-site-of-the-manhattan-building-company_i-G-36-3631-UGLEF00Z.jpg">
            <a:extLst>
              <a:ext uri="{FF2B5EF4-FFF2-40B4-BE49-F238E27FC236}">
                <a16:creationId xmlns:a16="http://schemas.microsoft.com/office/drawing/2014/main" id="{AF43B5F8-AFFF-77CC-F555-9D7CB59DBC12}"/>
              </a:ext>
            </a:extLst>
          </p:cNvPr>
          <p:cNvPicPr>
            <a:picLocks noChangeAspect="1"/>
          </p:cNvPicPr>
          <p:nvPr/>
        </p:nvPicPr>
        <p:blipFill>
          <a:blip r:embed="rId5"/>
          <a:stretch>
            <a:fillRect/>
          </a:stretch>
        </p:blipFill>
        <p:spPr>
          <a:xfrm>
            <a:off x="3436258" y="3922461"/>
            <a:ext cx="2168648" cy="16276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TextBox 11">
            <a:extLst>
              <a:ext uri="{FF2B5EF4-FFF2-40B4-BE49-F238E27FC236}">
                <a16:creationId xmlns:a16="http://schemas.microsoft.com/office/drawing/2014/main" id="{AB354275-DDB0-7D10-7258-DD5939709000}"/>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675D7882-086D-A403-F5DD-17BA02662D86}"/>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275536FB-B352-1618-ACD1-DADE9BEE8130}"/>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CEA5C437-7D8A-F121-4401-E2883986478B}"/>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D5C35D8F-5F63-47D5-6D0F-46EBEE433E78}"/>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 name="Picture 2" descr="WLA.jpg">
            <a:extLst>
              <a:ext uri="{FF2B5EF4-FFF2-40B4-BE49-F238E27FC236}">
                <a16:creationId xmlns:a16="http://schemas.microsoft.com/office/drawing/2014/main" id="{6CF822B7-B0A7-6534-0813-3913D55A4DF0}"/>
              </a:ext>
            </a:extLst>
          </p:cNvPr>
          <p:cNvPicPr>
            <a:picLocks noChangeAspect="1"/>
          </p:cNvPicPr>
          <p:nvPr/>
        </p:nvPicPr>
        <p:blipFill>
          <a:blip r:embed="rId3"/>
          <a:stretch>
            <a:fillRect/>
          </a:stretch>
        </p:blipFill>
        <p:spPr>
          <a:xfrm>
            <a:off x="142120" y="2540001"/>
            <a:ext cx="1466537" cy="2146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WLA2.jpg">
            <a:extLst>
              <a:ext uri="{FF2B5EF4-FFF2-40B4-BE49-F238E27FC236}">
                <a16:creationId xmlns:a16="http://schemas.microsoft.com/office/drawing/2014/main" id="{0C0363ED-FD2E-9310-67ED-5D819AC6695D}"/>
              </a:ext>
            </a:extLst>
          </p:cNvPr>
          <p:cNvPicPr>
            <a:picLocks noChangeAspect="1"/>
          </p:cNvPicPr>
          <p:nvPr/>
        </p:nvPicPr>
        <p:blipFill>
          <a:blip r:embed="rId4"/>
          <a:stretch>
            <a:fillRect/>
          </a:stretch>
        </p:blipFill>
        <p:spPr>
          <a:xfrm>
            <a:off x="7456267" y="2538119"/>
            <a:ext cx="1530494" cy="2148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WLA3.jpg">
            <a:extLst>
              <a:ext uri="{FF2B5EF4-FFF2-40B4-BE49-F238E27FC236}">
                <a16:creationId xmlns:a16="http://schemas.microsoft.com/office/drawing/2014/main" id="{339FA3F6-6931-A44D-E532-2E9AEC373F95}"/>
              </a:ext>
            </a:extLst>
          </p:cNvPr>
          <p:cNvPicPr>
            <a:picLocks noChangeAspect="1"/>
          </p:cNvPicPr>
          <p:nvPr/>
        </p:nvPicPr>
        <p:blipFill rotWithShape="1">
          <a:blip r:embed="rId5"/>
          <a:srcRect t="69592"/>
          <a:stretch/>
        </p:blipFill>
        <p:spPr>
          <a:xfrm>
            <a:off x="1741713" y="5107670"/>
            <a:ext cx="5563811" cy="564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ounded Rectangle 10">
            <a:extLst>
              <a:ext uri="{FF2B5EF4-FFF2-40B4-BE49-F238E27FC236}">
                <a16:creationId xmlns:a16="http://schemas.microsoft.com/office/drawing/2014/main" id="{BE621802-9B35-42CD-51E2-F19741348931}"/>
              </a:ext>
            </a:extLst>
          </p:cNvPr>
          <p:cNvSpPr>
            <a:spLocks noChangeArrowheads="1"/>
          </p:cNvSpPr>
          <p:nvPr/>
        </p:nvSpPr>
        <p:spPr bwMode="auto">
          <a:xfrm>
            <a:off x="1741488" y="2286000"/>
            <a:ext cx="5564187" cy="2674938"/>
          </a:xfrm>
          <a:prstGeom prst="roundRect">
            <a:avLst>
              <a:gd name="adj" fmla="val 8875"/>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29706" name="TextBox 9">
            <a:extLst>
              <a:ext uri="{FF2B5EF4-FFF2-40B4-BE49-F238E27FC236}">
                <a16:creationId xmlns:a16="http://schemas.microsoft.com/office/drawing/2014/main" id="{E64C0532-169E-7BA2-6559-89872FB2E649}"/>
              </a:ext>
            </a:extLst>
          </p:cNvPr>
          <p:cNvSpPr txBox="1">
            <a:spLocks noChangeArrowheads="1"/>
          </p:cNvSpPr>
          <p:nvPr/>
        </p:nvSpPr>
        <p:spPr bwMode="auto">
          <a:xfrm>
            <a:off x="1825625" y="2286000"/>
            <a:ext cx="548005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700"/>
              <a:t>The Women’s Land Army began during the First World War and returned for this war as well. The women were volunteers who worked on farms and picked crops. Over a </a:t>
            </a:r>
            <a:r>
              <a:rPr lang="en-US" altLang="en-US" b="1"/>
              <a:t>million</a:t>
            </a:r>
            <a:r>
              <a:rPr lang="en-US" altLang="en-US" sz="1700"/>
              <a:t> women and girls participated, even though there wasn’t much money and they had to pay for their own room and board.</a:t>
            </a:r>
          </a:p>
          <a:p>
            <a:pPr eaLnBrk="1" hangingPunct="1"/>
            <a:endParaRPr lang="en-US" altLang="en-US" sz="1700"/>
          </a:p>
          <a:p>
            <a:pPr eaLnBrk="1" hangingPunct="1"/>
            <a:r>
              <a:rPr lang="en-US" altLang="en-US" sz="1700"/>
              <a:t>Agricultural schools trained these women for farm work that included sheep shearing, tractor driving and other equipment operations.</a:t>
            </a:r>
          </a:p>
          <a:p>
            <a:pPr eaLnBrk="1" hangingPunct="1"/>
            <a:r>
              <a:rPr lang="en-US" altLang="en-US" sz="1700"/>
              <a:t> </a:t>
            </a:r>
          </a:p>
          <a:p>
            <a:pPr eaLnBrk="1" hangingPunct="1"/>
            <a:endParaRPr lang="en-US" altLang="en-US" sz="1700"/>
          </a:p>
        </p:txBody>
      </p:sp>
      <p:sp>
        <p:nvSpPr>
          <p:cNvPr id="12" name="TextBox 11">
            <a:extLst>
              <a:ext uri="{FF2B5EF4-FFF2-40B4-BE49-F238E27FC236}">
                <a16:creationId xmlns:a16="http://schemas.microsoft.com/office/drawing/2014/main" id="{3AE56016-C10A-5B8F-3EC2-9DA513E8153D}"/>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D1592AB0-B4EC-E251-57B4-E8249A309BAC}"/>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13FC04AD-031C-AE2C-616F-78C0D9B8E8BA}"/>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20D6E6C5-1572-2D39-CBA8-3027D7B0B51F}"/>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CD755DA7-5F08-50BD-D5F6-AD8762D18B5E}"/>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0" name="Rounded Rectangle 9">
            <a:extLst>
              <a:ext uri="{FF2B5EF4-FFF2-40B4-BE49-F238E27FC236}">
                <a16:creationId xmlns:a16="http://schemas.microsoft.com/office/drawing/2014/main" id="{E2D5FBCF-4B69-2124-FC79-FDF4EC30F91E}"/>
              </a:ext>
            </a:extLst>
          </p:cNvPr>
          <p:cNvSpPr>
            <a:spLocks noChangeArrowheads="1"/>
          </p:cNvSpPr>
          <p:nvPr/>
        </p:nvSpPr>
        <p:spPr bwMode="auto">
          <a:xfrm>
            <a:off x="434975" y="2563813"/>
            <a:ext cx="4789488" cy="2674937"/>
          </a:xfrm>
          <a:prstGeom prst="roundRect">
            <a:avLst>
              <a:gd name="adj" fmla="val 8875"/>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30727" name="TextBox 2">
            <a:extLst>
              <a:ext uri="{FF2B5EF4-FFF2-40B4-BE49-F238E27FC236}">
                <a16:creationId xmlns:a16="http://schemas.microsoft.com/office/drawing/2014/main" id="{8B72C2F2-D445-1122-8049-754449ADC932}"/>
              </a:ext>
            </a:extLst>
          </p:cNvPr>
          <p:cNvSpPr txBox="1">
            <a:spLocks noChangeArrowheads="1"/>
          </p:cNvSpPr>
          <p:nvPr/>
        </p:nvSpPr>
        <p:spPr bwMode="auto">
          <a:xfrm>
            <a:off x="434975" y="2563813"/>
            <a:ext cx="46688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p>
          <a:p>
            <a:pPr algn="ctr" eaLnBrk="1" hangingPunct="1"/>
            <a:r>
              <a:rPr lang="en-US" altLang="en-US" sz="2400"/>
              <a:t>Civil Defense, rationing, recreation and fundraising were all areas that many women were involved in during the War, especially married women.</a:t>
            </a:r>
          </a:p>
          <a:p>
            <a:pPr eaLnBrk="1" hangingPunct="1"/>
            <a:endParaRPr lang="en-US" altLang="en-US" sz="2400"/>
          </a:p>
        </p:txBody>
      </p:sp>
      <p:pic>
        <p:nvPicPr>
          <p:cNvPr id="4" name="Picture 3" descr="Rationing.jpg">
            <a:extLst>
              <a:ext uri="{FF2B5EF4-FFF2-40B4-BE49-F238E27FC236}">
                <a16:creationId xmlns:a16="http://schemas.microsoft.com/office/drawing/2014/main" id="{1C171275-A135-097C-C8BB-5C81A1210004}"/>
              </a:ext>
            </a:extLst>
          </p:cNvPr>
          <p:cNvPicPr>
            <a:picLocks noChangeAspect="1"/>
          </p:cNvPicPr>
          <p:nvPr/>
        </p:nvPicPr>
        <p:blipFill>
          <a:blip r:embed="rId3"/>
          <a:stretch>
            <a:fillRect/>
          </a:stretch>
        </p:blipFill>
        <p:spPr>
          <a:xfrm>
            <a:off x="6226631" y="2382763"/>
            <a:ext cx="2503842" cy="31508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EC39E024-BC4C-AD44-F630-B034F0DBB65E}"/>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8F74F309-6D30-750B-FC04-838D910F0407}"/>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74C3027D-AAF6-C491-1DED-1DBA1AEC7BEF}"/>
              </a:ext>
            </a:extLst>
          </p:cNvPr>
          <p:cNvSpPr/>
          <p:nvPr/>
        </p:nvSpPr>
        <p:spPr>
          <a:xfrm>
            <a:off x="2304128" y="1966240"/>
            <a:ext cx="4535767" cy="646331"/>
          </a:xfrm>
          <a:prstGeom prst="rect">
            <a:avLst/>
          </a:prstGeom>
          <a:noFill/>
          <a:ln>
            <a:noFill/>
          </a:ln>
        </p:spPr>
        <p:txBody>
          <a:bodyPr wrap="none">
            <a:spAutoFit/>
          </a:bodyPr>
          <a:lstStyle/>
          <a:p>
            <a:pPr algn="ctr" fontAlgn="auto">
              <a:spcBef>
                <a:spcPts val="0"/>
              </a:spcBef>
              <a:spcAft>
                <a:spcPts val="0"/>
              </a:spcAft>
              <a:defRPr/>
            </a:pPr>
            <a:r>
              <a:rPr lang="en-US" sz="3600" b="1" dirty="0">
                <a:ln w="12700">
                  <a:solidFill>
                    <a:schemeClr val="tx2">
                      <a:satMod val="155000"/>
                    </a:schemeClr>
                  </a:solidFill>
                  <a:prstDash val="solid"/>
                </a:ln>
                <a:solidFill>
                  <a:srgbClr val="FFFFFF"/>
                </a:solidFill>
                <a:effectLst>
                  <a:outerShdw blurRad="50800" dist="38100" dir="2700000" algn="tl" rotWithShape="0">
                    <a:prstClr val="black">
                      <a:alpha val="40000"/>
                    </a:prstClr>
                  </a:outerShdw>
                </a:effectLst>
                <a:latin typeface="+mn-lt"/>
                <a:ea typeface="+mn-ea"/>
              </a:rPr>
              <a:t>Women in the Military</a:t>
            </a:r>
          </a:p>
        </p:txBody>
      </p:sp>
      <p:sp>
        <p:nvSpPr>
          <p:cNvPr id="4100" name="TextBox 7">
            <a:extLst>
              <a:ext uri="{FF2B5EF4-FFF2-40B4-BE49-F238E27FC236}">
                <a16:creationId xmlns:a16="http://schemas.microsoft.com/office/drawing/2014/main" id="{FE8301CB-0D16-AAAF-D27D-6BC90E92DA15}"/>
              </a:ext>
            </a:extLst>
          </p:cNvPr>
          <p:cNvSpPr txBox="1">
            <a:spLocks noChangeArrowheads="1"/>
          </p:cNvSpPr>
          <p:nvPr/>
        </p:nvSpPr>
        <p:spPr bwMode="auto">
          <a:xfrm>
            <a:off x="217488" y="2797175"/>
            <a:ext cx="8805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a:t>Women served in many different auxiliary military forces during WWII. Included are the: </a:t>
            </a:r>
          </a:p>
        </p:txBody>
      </p:sp>
      <p:pic>
        <p:nvPicPr>
          <p:cNvPr id="9" name="Picture 8" descr="Wac.jpg">
            <a:extLst>
              <a:ext uri="{FF2B5EF4-FFF2-40B4-BE49-F238E27FC236}">
                <a16:creationId xmlns:a16="http://schemas.microsoft.com/office/drawing/2014/main" id="{318FF7AA-3913-FB44-5731-21FD2CECE746}"/>
              </a:ext>
            </a:extLst>
          </p:cNvPr>
          <p:cNvPicPr>
            <a:picLocks noChangeAspect="1"/>
          </p:cNvPicPr>
          <p:nvPr/>
        </p:nvPicPr>
        <p:blipFill>
          <a:blip r:embed="rId3"/>
          <a:stretch>
            <a:fillRect/>
          </a:stretch>
        </p:blipFill>
        <p:spPr>
          <a:xfrm>
            <a:off x="160354" y="3359570"/>
            <a:ext cx="1010407" cy="1512909"/>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wwii-waves-poster-granger.jpg">
            <a:extLst>
              <a:ext uri="{FF2B5EF4-FFF2-40B4-BE49-F238E27FC236}">
                <a16:creationId xmlns:a16="http://schemas.microsoft.com/office/drawing/2014/main" id="{EB82247F-D28F-F6D4-9B29-04A57218348A}"/>
              </a:ext>
            </a:extLst>
          </p:cNvPr>
          <p:cNvPicPr>
            <a:picLocks noChangeAspect="1"/>
          </p:cNvPicPr>
          <p:nvPr/>
        </p:nvPicPr>
        <p:blipFill>
          <a:blip r:embed="rId4"/>
          <a:stretch>
            <a:fillRect/>
          </a:stretch>
        </p:blipFill>
        <p:spPr>
          <a:xfrm>
            <a:off x="1465609" y="3926904"/>
            <a:ext cx="1009241" cy="15008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us-marine-corps-womens-reserve-Edit_500_1024x1024.jpg">
            <a:extLst>
              <a:ext uri="{FF2B5EF4-FFF2-40B4-BE49-F238E27FC236}">
                <a16:creationId xmlns:a16="http://schemas.microsoft.com/office/drawing/2014/main" id="{CA78C688-0EE5-FFBE-FBB8-EA90FB2D659A}"/>
              </a:ext>
            </a:extLst>
          </p:cNvPr>
          <p:cNvPicPr>
            <a:picLocks noChangeAspect="1"/>
          </p:cNvPicPr>
          <p:nvPr/>
        </p:nvPicPr>
        <p:blipFill>
          <a:blip r:embed="rId5"/>
          <a:stretch>
            <a:fillRect/>
          </a:stretch>
        </p:blipFill>
        <p:spPr>
          <a:xfrm>
            <a:off x="2872162" y="3287521"/>
            <a:ext cx="1012933" cy="15256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post_uscg_spars_serve_ww2.jpg">
            <a:extLst>
              <a:ext uri="{FF2B5EF4-FFF2-40B4-BE49-F238E27FC236}">
                <a16:creationId xmlns:a16="http://schemas.microsoft.com/office/drawing/2014/main" id="{7EB680F0-8228-44DD-4211-F171A44620B0}"/>
              </a:ext>
            </a:extLst>
          </p:cNvPr>
          <p:cNvPicPr>
            <a:picLocks noChangeAspect="1"/>
          </p:cNvPicPr>
          <p:nvPr/>
        </p:nvPicPr>
        <p:blipFill>
          <a:blip r:embed="rId6"/>
          <a:stretch>
            <a:fillRect/>
          </a:stretch>
        </p:blipFill>
        <p:spPr>
          <a:xfrm>
            <a:off x="4146054" y="3914809"/>
            <a:ext cx="1017153" cy="1518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descr="WASP-B-17.jpg">
            <a:extLst>
              <a:ext uri="{FF2B5EF4-FFF2-40B4-BE49-F238E27FC236}">
                <a16:creationId xmlns:a16="http://schemas.microsoft.com/office/drawing/2014/main" id="{1DC62EC8-C7E3-7245-3A66-2554A03D8DFD}"/>
              </a:ext>
            </a:extLst>
          </p:cNvPr>
          <p:cNvPicPr>
            <a:picLocks noChangeAspect="1"/>
          </p:cNvPicPr>
          <p:nvPr/>
        </p:nvPicPr>
        <p:blipFill>
          <a:blip r:embed="rId7"/>
          <a:stretch>
            <a:fillRect/>
          </a:stretch>
        </p:blipFill>
        <p:spPr>
          <a:xfrm>
            <a:off x="5481401" y="3301874"/>
            <a:ext cx="990600" cy="15113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descr="army nurse corps.jpg">
            <a:extLst>
              <a:ext uri="{FF2B5EF4-FFF2-40B4-BE49-F238E27FC236}">
                <a16:creationId xmlns:a16="http://schemas.microsoft.com/office/drawing/2014/main" id="{9D31D228-097B-7DBA-F5F3-8D0D402BD8B5}"/>
              </a:ext>
            </a:extLst>
          </p:cNvPr>
          <p:cNvPicPr>
            <a:picLocks noChangeAspect="1"/>
          </p:cNvPicPr>
          <p:nvPr/>
        </p:nvPicPr>
        <p:blipFill>
          <a:blip r:embed="rId8"/>
          <a:stretch>
            <a:fillRect/>
          </a:stretch>
        </p:blipFill>
        <p:spPr>
          <a:xfrm>
            <a:off x="6746627" y="3914809"/>
            <a:ext cx="1012909" cy="15145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6" descr="navy nurses corp.jpg">
            <a:extLst>
              <a:ext uri="{FF2B5EF4-FFF2-40B4-BE49-F238E27FC236}">
                <a16:creationId xmlns:a16="http://schemas.microsoft.com/office/drawing/2014/main" id="{35C2FBED-2D80-F4BF-668A-72C8A325D068}"/>
              </a:ext>
            </a:extLst>
          </p:cNvPr>
          <p:cNvPicPr>
            <a:picLocks noChangeAspect="1"/>
          </p:cNvPicPr>
          <p:nvPr/>
        </p:nvPicPr>
        <p:blipFill>
          <a:blip r:embed="rId9"/>
          <a:stretch>
            <a:fillRect/>
          </a:stretch>
        </p:blipFill>
        <p:spPr>
          <a:xfrm>
            <a:off x="7949552" y="3301874"/>
            <a:ext cx="1011963" cy="15195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08" name="TextBox 15">
            <a:extLst>
              <a:ext uri="{FF2B5EF4-FFF2-40B4-BE49-F238E27FC236}">
                <a16:creationId xmlns:a16="http://schemas.microsoft.com/office/drawing/2014/main" id="{27E48086-6825-07BF-D260-9D1BA1A409A4}"/>
              </a:ext>
            </a:extLst>
          </p:cNvPr>
          <p:cNvSpPr txBox="1">
            <a:spLocks noChangeArrowheads="1"/>
          </p:cNvSpPr>
          <p:nvPr/>
        </p:nvSpPr>
        <p:spPr bwMode="auto">
          <a:xfrm>
            <a:off x="5561013" y="7096125"/>
            <a:ext cx="1674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200"/>
              <a:t>Navy Women’s Reserve</a:t>
            </a:r>
          </a:p>
        </p:txBody>
      </p:sp>
      <p:sp>
        <p:nvSpPr>
          <p:cNvPr id="4109" name="TextBox 17">
            <a:extLst>
              <a:ext uri="{FF2B5EF4-FFF2-40B4-BE49-F238E27FC236}">
                <a16:creationId xmlns:a16="http://schemas.microsoft.com/office/drawing/2014/main" id="{0357CAE0-08AC-53AA-55BE-5CAC72FB2C9D}"/>
              </a:ext>
            </a:extLst>
          </p:cNvPr>
          <p:cNvSpPr txBox="1">
            <a:spLocks noChangeArrowheads="1"/>
          </p:cNvSpPr>
          <p:nvPr/>
        </p:nvSpPr>
        <p:spPr bwMode="auto">
          <a:xfrm>
            <a:off x="3884613" y="7096125"/>
            <a:ext cx="1676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200"/>
              <a:t>Navy Women’s Reserve</a:t>
            </a:r>
          </a:p>
        </p:txBody>
      </p:sp>
      <p:sp>
        <p:nvSpPr>
          <p:cNvPr id="4110" name="TextBox 18">
            <a:extLst>
              <a:ext uri="{FF2B5EF4-FFF2-40B4-BE49-F238E27FC236}">
                <a16:creationId xmlns:a16="http://schemas.microsoft.com/office/drawing/2014/main" id="{8DEBF7D9-4211-6E37-CA91-18B0263A0EA5}"/>
              </a:ext>
            </a:extLst>
          </p:cNvPr>
          <p:cNvSpPr txBox="1">
            <a:spLocks noChangeArrowheads="1"/>
          </p:cNvSpPr>
          <p:nvPr/>
        </p:nvSpPr>
        <p:spPr bwMode="auto">
          <a:xfrm>
            <a:off x="2057400" y="6958013"/>
            <a:ext cx="1674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200"/>
              <a:t>Navy Women’s Reserve</a:t>
            </a:r>
          </a:p>
        </p:txBody>
      </p:sp>
      <p:sp>
        <p:nvSpPr>
          <p:cNvPr id="38" name="Rounded Rectangle 37">
            <a:extLst>
              <a:ext uri="{FF2B5EF4-FFF2-40B4-BE49-F238E27FC236}">
                <a16:creationId xmlns:a16="http://schemas.microsoft.com/office/drawing/2014/main" id="{C2E8693E-5CEE-4DDC-2502-C597B66CB51A}"/>
              </a:ext>
            </a:extLst>
          </p:cNvPr>
          <p:cNvSpPr>
            <a:spLocks noChangeArrowheads="1"/>
          </p:cNvSpPr>
          <p:nvPr/>
        </p:nvSpPr>
        <p:spPr bwMode="auto">
          <a:xfrm>
            <a:off x="53975" y="4968875"/>
            <a:ext cx="1284288" cy="266700"/>
          </a:xfrm>
          <a:prstGeom prst="roundRect">
            <a:avLst>
              <a:gd name="adj" fmla="val 16667"/>
            </a:avLst>
          </a:prstGeom>
          <a:solidFill>
            <a:schemeClr val="accent2">
              <a:alpha val="85881"/>
            </a:scheme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sz="1100" dirty="0">
              <a:solidFill>
                <a:schemeClr val="lt1"/>
              </a:solidFill>
              <a:latin typeface="+mn-lt"/>
              <a:ea typeface="+mn-ea"/>
            </a:endParaRPr>
          </a:p>
        </p:txBody>
      </p:sp>
      <p:sp>
        <p:nvSpPr>
          <p:cNvPr id="39" name="Rounded Rectangle 38">
            <a:extLst>
              <a:ext uri="{FF2B5EF4-FFF2-40B4-BE49-F238E27FC236}">
                <a16:creationId xmlns:a16="http://schemas.microsoft.com/office/drawing/2014/main" id="{9736403F-9EAE-F6BE-BB39-326D91C0A053}"/>
              </a:ext>
            </a:extLst>
          </p:cNvPr>
          <p:cNvSpPr>
            <a:spLocks noChangeArrowheads="1"/>
          </p:cNvSpPr>
          <p:nvPr/>
        </p:nvSpPr>
        <p:spPr bwMode="auto">
          <a:xfrm>
            <a:off x="1287463" y="3414713"/>
            <a:ext cx="1425575" cy="285750"/>
          </a:xfrm>
          <a:prstGeom prst="roundRect">
            <a:avLst>
              <a:gd name="adj" fmla="val 16667"/>
            </a:avLst>
          </a:prstGeom>
          <a:solidFill>
            <a:schemeClr val="accent2">
              <a:alpha val="85881"/>
            </a:scheme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40" name="Rounded Rectangle 39">
            <a:extLst>
              <a:ext uri="{FF2B5EF4-FFF2-40B4-BE49-F238E27FC236}">
                <a16:creationId xmlns:a16="http://schemas.microsoft.com/office/drawing/2014/main" id="{C349B86F-F96E-46AB-C5A8-623E6F5D7D93}"/>
              </a:ext>
            </a:extLst>
          </p:cNvPr>
          <p:cNvSpPr>
            <a:spLocks noChangeArrowheads="1"/>
          </p:cNvSpPr>
          <p:nvPr/>
        </p:nvSpPr>
        <p:spPr bwMode="auto">
          <a:xfrm>
            <a:off x="2713038" y="4968875"/>
            <a:ext cx="1290637" cy="374650"/>
          </a:xfrm>
          <a:prstGeom prst="roundRect">
            <a:avLst>
              <a:gd name="adj" fmla="val 16667"/>
            </a:avLst>
          </a:prstGeom>
          <a:solidFill>
            <a:schemeClr val="accent2">
              <a:alpha val="85881"/>
            </a:scheme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41" name="Rounded Rectangle 40">
            <a:extLst>
              <a:ext uri="{FF2B5EF4-FFF2-40B4-BE49-F238E27FC236}">
                <a16:creationId xmlns:a16="http://schemas.microsoft.com/office/drawing/2014/main" id="{D6FB2985-7902-BC7F-32A0-06DC109BFFAC}"/>
              </a:ext>
            </a:extLst>
          </p:cNvPr>
          <p:cNvSpPr>
            <a:spLocks noChangeArrowheads="1"/>
          </p:cNvSpPr>
          <p:nvPr/>
        </p:nvSpPr>
        <p:spPr bwMode="auto">
          <a:xfrm>
            <a:off x="4003675" y="3359150"/>
            <a:ext cx="1381125" cy="384175"/>
          </a:xfrm>
          <a:prstGeom prst="roundRect">
            <a:avLst>
              <a:gd name="adj" fmla="val 16667"/>
            </a:avLst>
          </a:prstGeom>
          <a:solidFill>
            <a:schemeClr val="accent2">
              <a:alpha val="85881"/>
            </a:scheme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42" name="Rounded Rectangle 41">
            <a:extLst>
              <a:ext uri="{FF2B5EF4-FFF2-40B4-BE49-F238E27FC236}">
                <a16:creationId xmlns:a16="http://schemas.microsoft.com/office/drawing/2014/main" id="{545485AD-CD42-7C13-5DAA-C2D781A0DF3C}"/>
              </a:ext>
            </a:extLst>
          </p:cNvPr>
          <p:cNvSpPr>
            <a:spLocks noChangeArrowheads="1"/>
          </p:cNvSpPr>
          <p:nvPr/>
        </p:nvSpPr>
        <p:spPr bwMode="auto">
          <a:xfrm>
            <a:off x="5268913" y="4968875"/>
            <a:ext cx="1381125" cy="285750"/>
          </a:xfrm>
          <a:prstGeom prst="roundRect">
            <a:avLst>
              <a:gd name="adj" fmla="val 16667"/>
            </a:avLst>
          </a:prstGeom>
          <a:solidFill>
            <a:schemeClr val="accent2">
              <a:alpha val="85881"/>
            </a:scheme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43" name="Rounded Rectangle 42">
            <a:extLst>
              <a:ext uri="{FF2B5EF4-FFF2-40B4-BE49-F238E27FC236}">
                <a16:creationId xmlns:a16="http://schemas.microsoft.com/office/drawing/2014/main" id="{167718B0-8961-C357-D8CC-CC19CA51A10A}"/>
              </a:ext>
            </a:extLst>
          </p:cNvPr>
          <p:cNvSpPr>
            <a:spLocks noChangeArrowheads="1"/>
          </p:cNvSpPr>
          <p:nvPr/>
        </p:nvSpPr>
        <p:spPr bwMode="auto">
          <a:xfrm>
            <a:off x="6567488" y="3414713"/>
            <a:ext cx="1382712" cy="285750"/>
          </a:xfrm>
          <a:prstGeom prst="roundRect">
            <a:avLst>
              <a:gd name="adj" fmla="val 16667"/>
            </a:avLst>
          </a:prstGeom>
          <a:solidFill>
            <a:schemeClr val="accent2">
              <a:alpha val="85881"/>
            </a:scheme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44" name="Rounded Rectangle 43">
            <a:extLst>
              <a:ext uri="{FF2B5EF4-FFF2-40B4-BE49-F238E27FC236}">
                <a16:creationId xmlns:a16="http://schemas.microsoft.com/office/drawing/2014/main" id="{2D934D62-7049-9209-ED2E-7B5020817303}"/>
              </a:ext>
            </a:extLst>
          </p:cNvPr>
          <p:cNvSpPr>
            <a:spLocks noChangeArrowheads="1"/>
          </p:cNvSpPr>
          <p:nvPr/>
        </p:nvSpPr>
        <p:spPr bwMode="auto">
          <a:xfrm>
            <a:off x="7823200" y="4968875"/>
            <a:ext cx="1192213" cy="285750"/>
          </a:xfrm>
          <a:prstGeom prst="roundRect">
            <a:avLst>
              <a:gd name="adj" fmla="val 16667"/>
            </a:avLst>
          </a:prstGeom>
          <a:solidFill>
            <a:schemeClr val="accent2">
              <a:alpha val="85881"/>
            </a:scheme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45" name="TextBox 44">
            <a:extLst>
              <a:ext uri="{FF2B5EF4-FFF2-40B4-BE49-F238E27FC236}">
                <a16:creationId xmlns:a16="http://schemas.microsoft.com/office/drawing/2014/main" id="{DD28F8F3-5572-9FA8-4978-CAEF3019CF25}"/>
              </a:ext>
            </a:extLst>
          </p:cNvPr>
          <p:cNvSpPr txBox="1">
            <a:spLocks noChangeArrowheads="1"/>
          </p:cNvSpPr>
          <p:nvPr/>
        </p:nvSpPr>
        <p:spPr bwMode="auto">
          <a:xfrm>
            <a:off x="19050" y="4953000"/>
            <a:ext cx="16144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100"/>
              <a:t>Women’s Army Corp</a:t>
            </a:r>
          </a:p>
        </p:txBody>
      </p:sp>
      <p:sp>
        <p:nvSpPr>
          <p:cNvPr id="46" name="TextBox 45">
            <a:extLst>
              <a:ext uri="{FF2B5EF4-FFF2-40B4-BE49-F238E27FC236}">
                <a16:creationId xmlns:a16="http://schemas.microsoft.com/office/drawing/2014/main" id="{58ED6B40-A160-A110-9C3F-B60BBC3C30FD}"/>
              </a:ext>
            </a:extLst>
          </p:cNvPr>
          <p:cNvSpPr txBox="1">
            <a:spLocks noChangeArrowheads="1"/>
          </p:cNvSpPr>
          <p:nvPr/>
        </p:nvSpPr>
        <p:spPr bwMode="auto">
          <a:xfrm>
            <a:off x="1219200" y="3398838"/>
            <a:ext cx="16525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100"/>
              <a:t>Navy Women’s Reserve</a:t>
            </a:r>
          </a:p>
        </p:txBody>
      </p:sp>
      <p:sp>
        <p:nvSpPr>
          <p:cNvPr id="47" name="TextBox 46">
            <a:extLst>
              <a:ext uri="{FF2B5EF4-FFF2-40B4-BE49-F238E27FC236}">
                <a16:creationId xmlns:a16="http://schemas.microsoft.com/office/drawing/2014/main" id="{5AE25F02-AE99-8DCB-B87F-29501CF01D07}"/>
              </a:ext>
            </a:extLst>
          </p:cNvPr>
          <p:cNvSpPr txBox="1">
            <a:spLocks noChangeArrowheads="1"/>
          </p:cNvSpPr>
          <p:nvPr/>
        </p:nvSpPr>
        <p:spPr bwMode="auto">
          <a:xfrm>
            <a:off x="2579688" y="4943475"/>
            <a:ext cx="154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000"/>
              <a:t>Marine Corps Women’s Reserve</a:t>
            </a:r>
          </a:p>
        </p:txBody>
      </p:sp>
      <p:sp>
        <p:nvSpPr>
          <p:cNvPr id="48" name="TextBox 47">
            <a:extLst>
              <a:ext uri="{FF2B5EF4-FFF2-40B4-BE49-F238E27FC236}">
                <a16:creationId xmlns:a16="http://schemas.microsoft.com/office/drawing/2014/main" id="{0E0DCC7E-E20D-6DB7-AEF7-303FE4099430}"/>
              </a:ext>
            </a:extLst>
          </p:cNvPr>
          <p:cNvSpPr txBox="1">
            <a:spLocks noChangeArrowheads="1"/>
          </p:cNvSpPr>
          <p:nvPr/>
        </p:nvSpPr>
        <p:spPr bwMode="auto">
          <a:xfrm>
            <a:off x="3902075" y="3338513"/>
            <a:ext cx="154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000"/>
              <a:t>Coast Guard Women’s Reserve</a:t>
            </a:r>
          </a:p>
        </p:txBody>
      </p:sp>
      <p:sp>
        <p:nvSpPr>
          <p:cNvPr id="49" name="TextBox 48">
            <a:extLst>
              <a:ext uri="{FF2B5EF4-FFF2-40B4-BE49-F238E27FC236}">
                <a16:creationId xmlns:a16="http://schemas.microsoft.com/office/drawing/2014/main" id="{C23DF858-66FA-1DF8-F769-83DA2ADAC97A}"/>
              </a:ext>
            </a:extLst>
          </p:cNvPr>
          <p:cNvSpPr txBox="1">
            <a:spLocks noChangeArrowheads="1"/>
          </p:cNvSpPr>
          <p:nvPr/>
        </p:nvSpPr>
        <p:spPr bwMode="auto">
          <a:xfrm>
            <a:off x="5172075" y="4965700"/>
            <a:ext cx="1549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100"/>
              <a:t>Women Service Pilots</a:t>
            </a:r>
          </a:p>
        </p:txBody>
      </p:sp>
      <p:sp>
        <p:nvSpPr>
          <p:cNvPr id="50" name="TextBox 49">
            <a:extLst>
              <a:ext uri="{FF2B5EF4-FFF2-40B4-BE49-F238E27FC236}">
                <a16:creationId xmlns:a16="http://schemas.microsoft.com/office/drawing/2014/main" id="{C35E0927-DFBA-CBF6-0661-8BC322E06541}"/>
              </a:ext>
            </a:extLst>
          </p:cNvPr>
          <p:cNvSpPr txBox="1">
            <a:spLocks noChangeArrowheads="1"/>
          </p:cNvSpPr>
          <p:nvPr/>
        </p:nvSpPr>
        <p:spPr bwMode="auto">
          <a:xfrm>
            <a:off x="6472238" y="3394075"/>
            <a:ext cx="1549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100"/>
              <a:t>Army Nurses Corps</a:t>
            </a:r>
          </a:p>
        </p:txBody>
      </p:sp>
      <p:sp>
        <p:nvSpPr>
          <p:cNvPr id="51" name="TextBox 50">
            <a:extLst>
              <a:ext uri="{FF2B5EF4-FFF2-40B4-BE49-F238E27FC236}">
                <a16:creationId xmlns:a16="http://schemas.microsoft.com/office/drawing/2014/main" id="{7814DCDE-7739-CCC8-E12E-475C2265B9E0}"/>
              </a:ext>
            </a:extLst>
          </p:cNvPr>
          <p:cNvSpPr txBox="1">
            <a:spLocks noChangeArrowheads="1"/>
          </p:cNvSpPr>
          <p:nvPr/>
        </p:nvSpPr>
        <p:spPr bwMode="auto">
          <a:xfrm>
            <a:off x="7626350" y="4968875"/>
            <a:ext cx="1549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100"/>
              <a:t>Navy Nurses Corps</a:t>
            </a:r>
          </a:p>
        </p:txBody>
      </p:sp>
      <p:cxnSp>
        <p:nvCxnSpPr>
          <p:cNvPr id="33" name="Straight Connector 32">
            <a:extLst>
              <a:ext uri="{FF2B5EF4-FFF2-40B4-BE49-F238E27FC236}">
                <a16:creationId xmlns:a16="http://schemas.microsoft.com/office/drawing/2014/main" id="{73CB3CBC-F220-98F3-125A-EA30A5DD3D3E}"/>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34" name="Straight Connector 33">
            <a:extLst>
              <a:ext uri="{FF2B5EF4-FFF2-40B4-BE49-F238E27FC236}">
                <a16:creationId xmlns:a16="http://schemas.microsoft.com/office/drawing/2014/main" id="{0B373105-A849-4297-8A8E-35DA7B917803}"/>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35" name="Straight Connector 34">
            <a:extLst>
              <a:ext uri="{FF2B5EF4-FFF2-40B4-BE49-F238E27FC236}">
                <a16:creationId xmlns:a16="http://schemas.microsoft.com/office/drawing/2014/main" id="{511C07FA-529E-85F9-175A-A2B3E08F70E1}"/>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36" name="TextBox 35">
            <a:extLst>
              <a:ext uri="{FF2B5EF4-FFF2-40B4-BE49-F238E27FC236}">
                <a16:creationId xmlns:a16="http://schemas.microsoft.com/office/drawing/2014/main" id="{967BD070-65F7-842E-67FB-2CA6E565896D}"/>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ppt_y</p:attrName>
                                        </p:attrNameLst>
                                      </p:cBhvr>
                                      <p:tavLst>
                                        <p:tav tm="0">
                                          <p:val>
                                            <p:strVal val="#ppt_y+#ppt_h*1.125000"/>
                                          </p:val>
                                        </p:tav>
                                        <p:tav tm="100000">
                                          <p:val>
                                            <p:strVal val="#ppt_y"/>
                                          </p:val>
                                        </p:tav>
                                      </p:tavLst>
                                    </p:anim>
                                    <p:animEffect transition="in" filter="wipe(up)">
                                      <p:cBhvr>
                                        <p:cTn id="12" dur="500"/>
                                        <p:tgtEl>
                                          <p:spTgt spid="45"/>
                                        </p:tgtEl>
                                      </p:cBhvr>
                                    </p:animEffect>
                                  </p:childTnLst>
                                </p:cTn>
                              </p:par>
                              <p:par>
                                <p:cTn id="13" presetID="1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p:tgtEl>
                                          <p:spTgt spid="38"/>
                                        </p:tgtEl>
                                        <p:attrNameLst>
                                          <p:attrName>ppt_y</p:attrName>
                                        </p:attrNameLst>
                                      </p:cBhvr>
                                      <p:tavLst>
                                        <p:tav tm="0">
                                          <p:val>
                                            <p:strVal val="#ppt_y+#ppt_h*1.125000"/>
                                          </p:val>
                                        </p:tav>
                                        <p:tav tm="100000">
                                          <p:val>
                                            <p:strVal val="#ppt_y"/>
                                          </p:val>
                                        </p:tav>
                                      </p:tavLst>
                                    </p:anim>
                                    <p:animEffect transition="in" filter="wipe(up)">
                                      <p:cBhvr>
                                        <p:cTn id="16" dur="500"/>
                                        <p:tgtEl>
                                          <p:spTgt spid="38"/>
                                        </p:tgtEl>
                                      </p:cBhvr>
                                    </p:animEffect>
                                  </p:childTnLst>
                                </p:cTn>
                              </p:par>
                              <p:par>
                                <p:cTn id="17" presetID="12" presetClass="entr" presetSubtype="4"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p:tgtEl>
                                          <p:spTgt spid="46"/>
                                        </p:tgtEl>
                                        <p:attrNameLst>
                                          <p:attrName>ppt_y</p:attrName>
                                        </p:attrNameLst>
                                      </p:cBhvr>
                                      <p:tavLst>
                                        <p:tav tm="0">
                                          <p:val>
                                            <p:strVal val="#ppt_y+#ppt_h*1.125000"/>
                                          </p:val>
                                        </p:tav>
                                        <p:tav tm="100000">
                                          <p:val>
                                            <p:strVal val="#ppt_y"/>
                                          </p:val>
                                        </p:tav>
                                      </p:tavLst>
                                    </p:anim>
                                    <p:animEffect transition="in" filter="wipe(up)">
                                      <p:cBhvr>
                                        <p:cTn id="20" dur="500"/>
                                        <p:tgtEl>
                                          <p:spTgt spid="46"/>
                                        </p:tgtEl>
                                      </p:cBhvr>
                                    </p:animEffect>
                                  </p:childTnLst>
                                </p:cTn>
                              </p:par>
                              <p:par>
                                <p:cTn id="21" presetID="1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p:tgtEl>
                                          <p:spTgt spid="39"/>
                                        </p:tgtEl>
                                        <p:attrNameLst>
                                          <p:attrName>ppt_y</p:attrName>
                                        </p:attrNameLst>
                                      </p:cBhvr>
                                      <p:tavLst>
                                        <p:tav tm="0">
                                          <p:val>
                                            <p:strVal val="#ppt_y+#ppt_h*1.125000"/>
                                          </p:val>
                                        </p:tav>
                                        <p:tav tm="100000">
                                          <p:val>
                                            <p:strVal val="#ppt_y"/>
                                          </p:val>
                                        </p:tav>
                                      </p:tavLst>
                                    </p:anim>
                                    <p:animEffect transition="in" filter="wipe(up)">
                                      <p:cBhvr>
                                        <p:cTn id="24" dur="500"/>
                                        <p:tgtEl>
                                          <p:spTgt spid="39"/>
                                        </p:tgtEl>
                                      </p:cBhvr>
                                    </p:animEffect>
                                  </p:childTnLst>
                                </p:cTn>
                              </p:par>
                              <p:par>
                                <p:cTn id="25" presetID="1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par>
                                <p:cTn id="29" presetID="12" presetClass="entr" presetSubtype="4"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p:tgtEl>
                                          <p:spTgt spid="47"/>
                                        </p:tgtEl>
                                        <p:attrNameLst>
                                          <p:attrName>ppt_y</p:attrName>
                                        </p:attrNameLst>
                                      </p:cBhvr>
                                      <p:tavLst>
                                        <p:tav tm="0">
                                          <p:val>
                                            <p:strVal val="#ppt_y+#ppt_h*1.125000"/>
                                          </p:val>
                                        </p:tav>
                                        <p:tav tm="100000">
                                          <p:val>
                                            <p:strVal val="#ppt_y"/>
                                          </p:val>
                                        </p:tav>
                                      </p:tavLst>
                                    </p:anim>
                                    <p:animEffect transition="in" filter="wipe(up)">
                                      <p:cBhvr>
                                        <p:cTn id="32" dur="500"/>
                                        <p:tgtEl>
                                          <p:spTgt spid="47"/>
                                        </p:tgtEl>
                                      </p:cBhvr>
                                    </p:animEffect>
                                  </p:childTnLst>
                                </p:cTn>
                              </p:par>
                              <p:par>
                                <p:cTn id="33" presetID="12" presetClass="entr" presetSubtype="4"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p:tgtEl>
                                          <p:spTgt spid="40"/>
                                        </p:tgtEl>
                                        <p:attrNameLst>
                                          <p:attrName>ppt_y</p:attrName>
                                        </p:attrNameLst>
                                      </p:cBhvr>
                                      <p:tavLst>
                                        <p:tav tm="0">
                                          <p:val>
                                            <p:strVal val="#ppt_y+#ppt_h*1.125000"/>
                                          </p:val>
                                        </p:tav>
                                        <p:tav tm="100000">
                                          <p:val>
                                            <p:strVal val="#ppt_y"/>
                                          </p:val>
                                        </p:tav>
                                      </p:tavLst>
                                    </p:anim>
                                    <p:animEffect transition="in" filter="wipe(up)">
                                      <p:cBhvr>
                                        <p:cTn id="36" dur="500"/>
                                        <p:tgtEl>
                                          <p:spTgt spid="40"/>
                                        </p:tgtEl>
                                      </p:cBhvr>
                                    </p:animEffect>
                                  </p:childTnLst>
                                </p:cTn>
                              </p:par>
                              <p:par>
                                <p:cTn id="37" presetID="1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ppt_y</p:attrName>
                                        </p:attrNameLst>
                                      </p:cBhvr>
                                      <p:tavLst>
                                        <p:tav tm="0">
                                          <p:val>
                                            <p:strVal val="#ppt_y+#ppt_h*1.125000"/>
                                          </p:val>
                                        </p:tav>
                                        <p:tav tm="100000">
                                          <p:val>
                                            <p:strVal val="#ppt_y"/>
                                          </p:val>
                                        </p:tav>
                                      </p:tavLst>
                                    </p:anim>
                                    <p:animEffect transition="in" filter="wipe(up)">
                                      <p:cBhvr>
                                        <p:cTn id="40" dur="500"/>
                                        <p:tgtEl>
                                          <p:spTgt spid="15"/>
                                        </p:tgtEl>
                                      </p:cBhvr>
                                    </p:animEffect>
                                  </p:childTnLst>
                                </p:cTn>
                              </p:par>
                              <p:par>
                                <p:cTn id="41" presetID="1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p:tgtEl>
                                          <p:spTgt spid="48"/>
                                        </p:tgtEl>
                                        <p:attrNameLst>
                                          <p:attrName>ppt_y</p:attrName>
                                        </p:attrNameLst>
                                      </p:cBhvr>
                                      <p:tavLst>
                                        <p:tav tm="0">
                                          <p:val>
                                            <p:strVal val="#ppt_y+#ppt_h*1.125000"/>
                                          </p:val>
                                        </p:tav>
                                        <p:tav tm="100000">
                                          <p:val>
                                            <p:strVal val="#ppt_y"/>
                                          </p:val>
                                        </p:tav>
                                      </p:tavLst>
                                    </p:anim>
                                    <p:animEffect transition="in" filter="wipe(up)">
                                      <p:cBhvr>
                                        <p:cTn id="44" dur="500"/>
                                        <p:tgtEl>
                                          <p:spTgt spid="48"/>
                                        </p:tgtEl>
                                      </p:cBhvr>
                                    </p:animEffect>
                                  </p:childTnLst>
                                </p:cTn>
                              </p:par>
                              <p:par>
                                <p:cTn id="45" presetID="12" presetClass="entr" presetSubtype="4"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p:tgtEl>
                                          <p:spTgt spid="41"/>
                                        </p:tgtEl>
                                        <p:attrNameLst>
                                          <p:attrName>ppt_y</p:attrName>
                                        </p:attrNameLst>
                                      </p:cBhvr>
                                      <p:tavLst>
                                        <p:tav tm="0">
                                          <p:val>
                                            <p:strVal val="#ppt_y+#ppt_h*1.125000"/>
                                          </p:val>
                                        </p:tav>
                                        <p:tav tm="100000">
                                          <p:val>
                                            <p:strVal val="#ppt_y"/>
                                          </p:val>
                                        </p:tav>
                                      </p:tavLst>
                                    </p:anim>
                                    <p:animEffect transition="in" filter="wipe(up)">
                                      <p:cBhvr>
                                        <p:cTn id="48" dur="500"/>
                                        <p:tgtEl>
                                          <p:spTgt spid="41"/>
                                        </p:tgtEl>
                                      </p:cBhvr>
                                    </p:animEffect>
                                  </p:childTnLst>
                                </p:cTn>
                              </p:par>
                              <p:par>
                                <p:cTn id="49" presetID="1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p:tgtEl>
                                          <p:spTgt spid="24"/>
                                        </p:tgtEl>
                                        <p:attrNameLst>
                                          <p:attrName>ppt_y</p:attrName>
                                        </p:attrNameLst>
                                      </p:cBhvr>
                                      <p:tavLst>
                                        <p:tav tm="0">
                                          <p:val>
                                            <p:strVal val="#ppt_y+#ppt_h*1.125000"/>
                                          </p:val>
                                        </p:tav>
                                        <p:tav tm="100000">
                                          <p:val>
                                            <p:strVal val="#ppt_y"/>
                                          </p:val>
                                        </p:tav>
                                      </p:tavLst>
                                    </p:anim>
                                    <p:animEffect transition="in" filter="wipe(up)">
                                      <p:cBhvr>
                                        <p:cTn id="52" dur="500"/>
                                        <p:tgtEl>
                                          <p:spTgt spid="24"/>
                                        </p:tgtEl>
                                      </p:cBhvr>
                                    </p:animEffect>
                                  </p:childTnLst>
                                </p:cTn>
                              </p:par>
                              <p:par>
                                <p:cTn id="53" presetID="12" presetClass="entr" presetSubtype="4"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
                                        <p:tgtEl>
                                          <p:spTgt spid="49"/>
                                        </p:tgtEl>
                                        <p:attrNameLst>
                                          <p:attrName>ppt_y</p:attrName>
                                        </p:attrNameLst>
                                      </p:cBhvr>
                                      <p:tavLst>
                                        <p:tav tm="0">
                                          <p:val>
                                            <p:strVal val="#ppt_y+#ppt_h*1.125000"/>
                                          </p:val>
                                        </p:tav>
                                        <p:tav tm="100000">
                                          <p:val>
                                            <p:strVal val="#ppt_y"/>
                                          </p:val>
                                        </p:tav>
                                      </p:tavLst>
                                    </p:anim>
                                    <p:animEffect transition="in" filter="wipe(up)">
                                      <p:cBhvr>
                                        <p:cTn id="56" dur="500"/>
                                        <p:tgtEl>
                                          <p:spTgt spid="49"/>
                                        </p:tgtEl>
                                      </p:cBhvr>
                                    </p:animEffect>
                                  </p:childTnLst>
                                </p:cTn>
                              </p:par>
                              <p:par>
                                <p:cTn id="57" presetID="12" presetClass="entr" presetSubtype="4"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p:tgtEl>
                                          <p:spTgt spid="42"/>
                                        </p:tgtEl>
                                        <p:attrNameLst>
                                          <p:attrName>ppt_y</p:attrName>
                                        </p:attrNameLst>
                                      </p:cBhvr>
                                      <p:tavLst>
                                        <p:tav tm="0">
                                          <p:val>
                                            <p:strVal val="#ppt_y+#ppt_h*1.125000"/>
                                          </p:val>
                                        </p:tav>
                                        <p:tav tm="100000">
                                          <p:val>
                                            <p:strVal val="#ppt_y"/>
                                          </p:val>
                                        </p:tav>
                                      </p:tavLst>
                                    </p:anim>
                                    <p:animEffect transition="in" filter="wipe(up)">
                                      <p:cBhvr>
                                        <p:cTn id="60" dur="500"/>
                                        <p:tgtEl>
                                          <p:spTgt spid="42"/>
                                        </p:tgtEl>
                                      </p:cBhvr>
                                    </p:animEffect>
                                  </p:childTnLst>
                                </p:cTn>
                              </p:par>
                              <p:par>
                                <p:cTn id="61" presetID="12" presetClass="entr" presetSubtype="4"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p:tgtEl>
                                          <p:spTgt spid="25"/>
                                        </p:tgtEl>
                                        <p:attrNameLst>
                                          <p:attrName>ppt_y</p:attrName>
                                        </p:attrNameLst>
                                      </p:cBhvr>
                                      <p:tavLst>
                                        <p:tav tm="0">
                                          <p:val>
                                            <p:strVal val="#ppt_y+#ppt_h*1.125000"/>
                                          </p:val>
                                        </p:tav>
                                        <p:tav tm="100000">
                                          <p:val>
                                            <p:strVal val="#ppt_y"/>
                                          </p:val>
                                        </p:tav>
                                      </p:tavLst>
                                    </p:anim>
                                    <p:animEffect transition="in" filter="wipe(up)">
                                      <p:cBhvr>
                                        <p:cTn id="64" dur="500"/>
                                        <p:tgtEl>
                                          <p:spTgt spid="25"/>
                                        </p:tgtEl>
                                      </p:cBhvr>
                                    </p:animEffect>
                                  </p:childTnLst>
                                </p:cTn>
                              </p:par>
                              <p:par>
                                <p:cTn id="65" presetID="12" presetClass="entr" presetSubtype="4"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p:tgtEl>
                                          <p:spTgt spid="50"/>
                                        </p:tgtEl>
                                        <p:attrNameLst>
                                          <p:attrName>ppt_y</p:attrName>
                                        </p:attrNameLst>
                                      </p:cBhvr>
                                      <p:tavLst>
                                        <p:tav tm="0">
                                          <p:val>
                                            <p:strVal val="#ppt_y+#ppt_h*1.125000"/>
                                          </p:val>
                                        </p:tav>
                                        <p:tav tm="100000">
                                          <p:val>
                                            <p:strVal val="#ppt_y"/>
                                          </p:val>
                                        </p:tav>
                                      </p:tavLst>
                                    </p:anim>
                                    <p:animEffect transition="in" filter="wipe(up)">
                                      <p:cBhvr>
                                        <p:cTn id="68" dur="500"/>
                                        <p:tgtEl>
                                          <p:spTgt spid="50"/>
                                        </p:tgtEl>
                                      </p:cBhvr>
                                    </p:animEffect>
                                  </p:childTnLst>
                                </p:cTn>
                              </p:par>
                              <p:par>
                                <p:cTn id="69" presetID="12" presetClass="entr" presetSubtype="4" fill="hold" nodeType="with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p:tgtEl>
                                          <p:spTgt spid="43"/>
                                        </p:tgtEl>
                                        <p:attrNameLst>
                                          <p:attrName>ppt_y</p:attrName>
                                        </p:attrNameLst>
                                      </p:cBhvr>
                                      <p:tavLst>
                                        <p:tav tm="0">
                                          <p:val>
                                            <p:strVal val="#ppt_y+#ppt_h*1.125000"/>
                                          </p:val>
                                        </p:tav>
                                        <p:tav tm="100000">
                                          <p:val>
                                            <p:strVal val="#ppt_y"/>
                                          </p:val>
                                        </p:tav>
                                      </p:tavLst>
                                    </p:anim>
                                    <p:animEffect transition="in" filter="wipe(up)">
                                      <p:cBhvr>
                                        <p:cTn id="72" dur="500"/>
                                        <p:tgtEl>
                                          <p:spTgt spid="43"/>
                                        </p:tgtEl>
                                      </p:cBhvr>
                                    </p:animEffect>
                                  </p:childTnLst>
                                </p:cTn>
                              </p:par>
                              <p:par>
                                <p:cTn id="73" presetID="12" presetClass="entr" presetSubtype="4"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p:tgtEl>
                                          <p:spTgt spid="26"/>
                                        </p:tgtEl>
                                        <p:attrNameLst>
                                          <p:attrName>ppt_y</p:attrName>
                                        </p:attrNameLst>
                                      </p:cBhvr>
                                      <p:tavLst>
                                        <p:tav tm="0">
                                          <p:val>
                                            <p:strVal val="#ppt_y+#ppt_h*1.125000"/>
                                          </p:val>
                                        </p:tav>
                                        <p:tav tm="100000">
                                          <p:val>
                                            <p:strVal val="#ppt_y"/>
                                          </p:val>
                                        </p:tav>
                                      </p:tavLst>
                                    </p:anim>
                                    <p:animEffect transition="in" filter="wipe(up)">
                                      <p:cBhvr>
                                        <p:cTn id="76" dur="500"/>
                                        <p:tgtEl>
                                          <p:spTgt spid="26"/>
                                        </p:tgtEl>
                                      </p:cBhvr>
                                    </p:animEffect>
                                  </p:childTnLst>
                                </p:cTn>
                              </p:par>
                              <p:par>
                                <p:cTn id="77" presetID="12" presetClass="entr" presetSubtype="4" fill="hold" nodeType="withEffect">
                                  <p:stCondLst>
                                    <p:cond delay="0"/>
                                  </p:stCondLst>
                                  <p:childTnLst>
                                    <p:set>
                                      <p:cBhvr>
                                        <p:cTn id="78" dur="1" fill="hold">
                                          <p:stCondLst>
                                            <p:cond delay="0"/>
                                          </p:stCondLst>
                                        </p:cTn>
                                        <p:tgtEl>
                                          <p:spTgt spid="51"/>
                                        </p:tgtEl>
                                        <p:attrNameLst>
                                          <p:attrName>style.visibility</p:attrName>
                                        </p:attrNameLst>
                                      </p:cBhvr>
                                      <p:to>
                                        <p:strVal val="visible"/>
                                      </p:to>
                                    </p:set>
                                    <p:anim calcmode="lin" valueType="num">
                                      <p:cBhvr additive="base">
                                        <p:cTn id="79" dur="500"/>
                                        <p:tgtEl>
                                          <p:spTgt spid="51"/>
                                        </p:tgtEl>
                                        <p:attrNameLst>
                                          <p:attrName>ppt_y</p:attrName>
                                        </p:attrNameLst>
                                      </p:cBhvr>
                                      <p:tavLst>
                                        <p:tav tm="0">
                                          <p:val>
                                            <p:strVal val="#ppt_y+#ppt_h*1.125000"/>
                                          </p:val>
                                        </p:tav>
                                        <p:tav tm="100000">
                                          <p:val>
                                            <p:strVal val="#ppt_y"/>
                                          </p:val>
                                        </p:tav>
                                      </p:tavLst>
                                    </p:anim>
                                    <p:animEffect transition="in" filter="wipe(up)">
                                      <p:cBhvr>
                                        <p:cTn id="80" dur="500"/>
                                        <p:tgtEl>
                                          <p:spTgt spid="51"/>
                                        </p:tgtEl>
                                      </p:cBhvr>
                                    </p:animEffect>
                                  </p:childTnLst>
                                </p:cTn>
                              </p:par>
                              <p:par>
                                <p:cTn id="81" presetID="12" presetClass="entr" presetSubtype="4"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p:tgtEl>
                                          <p:spTgt spid="44"/>
                                        </p:tgtEl>
                                        <p:attrNameLst>
                                          <p:attrName>ppt_y</p:attrName>
                                        </p:attrNameLst>
                                      </p:cBhvr>
                                      <p:tavLst>
                                        <p:tav tm="0">
                                          <p:val>
                                            <p:strVal val="#ppt_y+#ppt_h*1.125000"/>
                                          </p:val>
                                        </p:tav>
                                        <p:tav tm="100000">
                                          <p:val>
                                            <p:strVal val="#ppt_y"/>
                                          </p:val>
                                        </p:tav>
                                      </p:tavLst>
                                    </p:anim>
                                    <p:animEffect transition="in" filter="wipe(up)">
                                      <p:cBhvr>
                                        <p:cTn id="84" dur="500"/>
                                        <p:tgtEl>
                                          <p:spTgt spid="44"/>
                                        </p:tgtEl>
                                      </p:cBhvr>
                                    </p:animEffect>
                                  </p:childTnLst>
                                </p:cTn>
                              </p:par>
                              <p:par>
                                <p:cTn id="85" presetID="12" presetClass="entr" presetSubtype="4"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additive="base">
                                        <p:cTn id="87" dur="500"/>
                                        <p:tgtEl>
                                          <p:spTgt spid="27"/>
                                        </p:tgtEl>
                                        <p:attrNameLst>
                                          <p:attrName>ppt_y</p:attrName>
                                        </p:attrNameLst>
                                      </p:cBhvr>
                                      <p:tavLst>
                                        <p:tav tm="0">
                                          <p:val>
                                            <p:strVal val="#ppt_y+#ppt_h*1.125000"/>
                                          </p:val>
                                        </p:tav>
                                        <p:tav tm="100000">
                                          <p:val>
                                            <p:strVal val="#ppt_y"/>
                                          </p:val>
                                        </p:tav>
                                      </p:tavLst>
                                    </p:anim>
                                    <p:animEffect transition="in" filter="wipe(up)">
                                      <p:cBhvr>
                                        <p:cTn id="8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p:bldP spid="46" grpId="0"/>
      <p:bldP spid="47" grpId="0"/>
      <p:bldP spid="48" grpId="0"/>
      <p:bldP spid="49" grpId="0"/>
      <p:bldP spid="50" grpId="0"/>
      <p:bldP spid="5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62FD6FB5-07F9-F4F7-D646-C5DD9DF04863}"/>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32EF25A8-8EE0-C3EA-16CC-412EB771A82D}"/>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CC42958C-1310-2911-DB73-EC4741FC1E5A}"/>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2AA9CD3A-A9BF-85C6-F847-C343D3E4B5AF}"/>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 name="Picture 2" descr="awvspin.jpg">
            <a:extLst>
              <a:ext uri="{FF2B5EF4-FFF2-40B4-BE49-F238E27FC236}">
                <a16:creationId xmlns:a16="http://schemas.microsoft.com/office/drawing/2014/main" id="{57D8412B-C269-D1D6-E9A0-0C769892730E}"/>
              </a:ext>
            </a:extLst>
          </p:cNvPr>
          <p:cNvPicPr>
            <a:picLocks noChangeAspect="1"/>
          </p:cNvPicPr>
          <p:nvPr/>
        </p:nvPicPr>
        <p:blipFill>
          <a:blip r:embed="rId3"/>
          <a:srcRect/>
          <a:stretch>
            <a:fillRect/>
          </a:stretch>
        </p:blipFill>
        <p:spPr bwMode="auto">
          <a:xfrm>
            <a:off x="0" y="2516188"/>
            <a:ext cx="3816350" cy="2662237"/>
          </a:xfrm>
          <a:prstGeom prst="rect">
            <a:avLst/>
          </a:prstGeom>
          <a:noFill/>
          <a:ln w="9525">
            <a:noFill/>
            <a:miter lim="800000"/>
            <a:headEnd/>
            <a:tailEnd/>
          </a:ln>
          <a:effectLst>
            <a:outerShdw sx="107001" sy="107001" algn="tl" rotWithShape="0">
              <a:srgbClr val="808080">
                <a:alpha val="25000"/>
              </a:srgbClr>
            </a:outerShdw>
          </a:effectLst>
        </p:spPr>
      </p:pic>
      <p:sp>
        <p:nvSpPr>
          <p:cNvPr id="31751" name="TextBox 9">
            <a:extLst>
              <a:ext uri="{FF2B5EF4-FFF2-40B4-BE49-F238E27FC236}">
                <a16:creationId xmlns:a16="http://schemas.microsoft.com/office/drawing/2014/main" id="{498DF7E8-2A0F-8ADD-723D-CFFE2E94672A}"/>
              </a:ext>
            </a:extLst>
          </p:cNvPr>
          <p:cNvSpPr txBox="1">
            <a:spLocks noChangeArrowheads="1"/>
          </p:cNvSpPr>
          <p:nvPr/>
        </p:nvSpPr>
        <p:spPr bwMode="auto">
          <a:xfrm>
            <a:off x="-133350" y="2271713"/>
            <a:ext cx="446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000"/>
              <a:t>American Women’s Voluntary Services </a:t>
            </a:r>
          </a:p>
        </p:txBody>
      </p:sp>
      <p:sp>
        <p:nvSpPr>
          <p:cNvPr id="11" name="Rounded Rectangle 10">
            <a:extLst>
              <a:ext uri="{FF2B5EF4-FFF2-40B4-BE49-F238E27FC236}">
                <a16:creationId xmlns:a16="http://schemas.microsoft.com/office/drawing/2014/main" id="{1F240016-87FA-E8EF-A381-B96E84BB8569}"/>
              </a:ext>
            </a:extLst>
          </p:cNvPr>
          <p:cNvSpPr>
            <a:spLocks noChangeArrowheads="1"/>
          </p:cNvSpPr>
          <p:nvPr/>
        </p:nvSpPr>
        <p:spPr bwMode="auto">
          <a:xfrm>
            <a:off x="4087813" y="2671763"/>
            <a:ext cx="4935537" cy="2266950"/>
          </a:xfrm>
          <a:prstGeom prst="roundRect">
            <a:avLst>
              <a:gd name="adj" fmla="val 12315"/>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31753" name="Rectangle 4">
            <a:extLst>
              <a:ext uri="{FF2B5EF4-FFF2-40B4-BE49-F238E27FC236}">
                <a16:creationId xmlns:a16="http://schemas.microsoft.com/office/drawing/2014/main" id="{CE21B146-8A27-D2F7-40A7-1A52FF2519B8}"/>
              </a:ext>
            </a:extLst>
          </p:cNvPr>
          <p:cNvSpPr>
            <a:spLocks noChangeArrowheads="1"/>
          </p:cNvSpPr>
          <p:nvPr/>
        </p:nvSpPr>
        <p:spPr bwMode="auto">
          <a:xfrm>
            <a:off x="4233863" y="2671763"/>
            <a:ext cx="478948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The American Women’s Voluntary Services was the largest organization for women during the War. They were trained to drive ambulances, fight fires and provide emergency medical aid.</a:t>
            </a:r>
          </a:p>
          <a:p>
            <a:pPr eaLnBrk="1" hangingPunct="1"/>
            <a:endParaRPr lang="en-US" altLang="en-US" sz="1600"/>
          </a:p>
          <a:p>
            <a:pPr eaLnBrk="1" hangingPunct="1"/>
            <a:r>
              <a:rPr lang="en-US" altLang="en-US" sz="1600"/>
              <a:t>Women were responsible for driving the sick and wounded, and the out of town military and government personnel, at their own expense, as well as deliver supplies.</a:t>
            </a:r>
          </a:p>
          <a:p>
            <a:pPr eaLnBrk="1" hangingPunct="1"/>
            <a:endParaRPr lang="en-US" altLang="en-US" sz="1600"/>
          </a:p>
          <a:p>
            <a:pPr eaLnBrk="1" hangingPunct="1"/>
            <a:endParaRPr lang="en-US" altLang="en-US" sz="1600"/>
          </a:p>
        </p:txBody>
      </p:sp>
      <p:sp>
        <p:nvSpPr>
          <p:cNvPr id="12" name="TextBox 11">
            <a:extLst>
              <a:ext uri="{FF2B5EF4-FFF2-40B4-BE49-F238E27FC236}">
                <a16:creationId xmlns:a16="http://schemas.microsoft.com/office/drawing/2014/main" id="{958BE37F-6FAD-A665-4857-F79923A0F5C3}"/>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7C03FA6C-37CE-A438-F308-E1FB385B9701}"/>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18554653-381A-A8BD-B429-61C7632FFA86}"/>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BDD567A1-0CE5-A41A-73CE-964B8841B211}"/>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7C14F5D9-E4F6-A11E-AF03-9E471A2C2887}"/>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0" name="Rounded Rectangle 9">
            <a:extLst>
              <a:ext uri="{FF2B5EF4-FFF2-40B4-BE49-F238E27FC236}">
                <a16:creationId xmlns:a16="http://schemas.microsoft.com/office/drawing/2014/main" id="{78F94582-35F7-EFB9-EF55-0D0799AF01B8}"/>
              </a:ext>
            </a:extLst>
          </p:cNvPr>
          <p:cNvSpPr>
            <a:spLocks noChangeArrowheads="1"/>
          </p:cNvSpPr>
          <p:nvPr/>
        </p:nvSpPr>
        <p:spPr bwMode="auto">
          <a:xfrm>
            <a:off x="3084513" y="2370138"/>
            <a:ext cx="5564187" cy="3265487"/>
          </a:xfrm>
          <a:prstGeom prst="roundRect">
            <a:avLst>
              <a:gd name="adj" fmla="val 8875"/>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pic>
        <p:nvPicPr>
          <p:cNvPr id="32775" name="Picture 2" descr="ww2_america_calling_civil_defense_poster-r676462fec4304ad3abc5aa0304996bd6_w160_400.jpg">
            <a:extLst>
              <a:ext uri="{FF2B5EF4-FFF2-40B4-BE49-F238E27FC236}">
                <a16:creationId xmlns:a16="http://schemas.microsoft.com/office/drawing/2014/main" id="{A6B4BD6A-D729-3E0E-6B72-1C8EA796F7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513" y="2176463"/>
            <a:ext cx="3598863"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Rectangle 4">
            <a:extLst>
              <a:ext uri="{FF2B5EF4-FFF2-40B4-BE49-F238E27FC236}">
                <a16:creationId xmlns:a16="http://schemas.microsoft.com/office/drawing/2014/main" id="{99869AA4-DD31-9330-F261-1F913B80E0C1}"/>
              </a:ext>
            </a:extLst>
          </p:cNvPr>
          <p:cNvSpPr>
            <a:spLocks noChangeArrowheads="1"/>
          </p:cNvSpPr>
          <p:nvPr/>
        </p:nvSpPr>
        <p:spPr bwMode="auto">
          <a:xfrm>
            <a:off x="3084513" y="2722563"/>
            <a:ext cx="5430837"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The Office of Civil Defense and its local councils, coordinated many of the local civilian defense initiatives. Women made up the primary number of civil defense volunteers.</a:t>
            </a:r>
          </a:p>
          <a:p>
            <a:pPr eaLnBrk="1" hangingPunct="1"/>
            <a:endParaRPr lang="en-US" altLang="en-US"/>
          </a:p>
          <a:p>
            <a:pPr eaLnBrk="1" hangingPunct="1"/>
            <a:r>
              <a:rPr lang="en-US" altLang="en-US"/>
              <a:t>Coastal communities used their local civil defense committees to scan for enemy aircraft and vessels, to enforce blackouts and to serve as air raid wardens in case of attack.</a:t>
            </a:r>
          </a:p>
        </p:txBody>
      </p:sp>
      <p:sp>
        <p:nvSpPr>
          <p:cNvPr id="11" name="TextBox 10">
            <a:extLst>
              <a:ext uri="{FF2B5EF4-FFF2-40B4-BE49-F238E27FC236}">
                <a16:creationId xmlns:a16="http://schemas.microsoft.com/office/drawing/2014/main" id="{47B4BC8D-8950-0D8D-B133-83B16AF32BE2}"/>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0D945049-A4C4-F583-E23D-42B8FB56C68A}"/>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3EDC4FA7-E558-51F7-F052-F8E1840DEB24}"/>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E30529A7-C07A-1B02-86C0-EF90CD0B70C3}"/>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E8C205E7-20ED-BC45-F303-DF3C0F54BCE4}"/>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33798" name="TextBox 2">
            <a:extLst>
              <a:ext uri="{FF2B5EF4-FFF2-40B4-BE49-F238E27FC236}">
                <a16:creationId xmlns:a16="http://schemas.microsoft.com/office/drawing/2014/main" id="{01628D36-3148-F2FC-EEFD-45D76E6B8234}"/>
              </a:ext>
            </a:extLst>
          </p:cNvPr>
          <p:cNvSpPr txBox="1">
            <a:spLocks noChangeArrowheads="1"/>
          </p:cNvSpPr>
          <p:nvPr/>
        </p:nvSpPr>
        <p:spPr bwMode="auto">
          <a:xfrm>
            <a:off x="217488" y="2397125"/>
            <a:ext cx="474186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a:t>During the war, America was forced to initiate rationing programs not just on food but metal, rubber and consumer goods as well.</a:t>
            </a:r>
          </a:p>
          <a:p>
            <a:pPr algn="ctr" eaLnBrk="1" hangingPunct="1"/>
            <a:endParaRPr lang="en-US" altLang="en-US"/>
          </a:p>
          <a:p>
            <a:pPr algn="ctr" eaLnBrk="1" hangingPunct="1"/>
            <a:r>
              <a:rPr lang="en-US" altLang="en-US"/>
              <a:t>Women supplemented their food rationing with Victory gardens and canning their own vegetables. In 1944, 21 million families planted 7 million acres, which produced 8 million tons of vegetables. </a:t>
            </a:r>
          </a:p>
          <a:p>
            <a:pPr algn="ctr" eaLnBrk="1" hangingPunct="1"/>
            <a:endParaRPr lang="en-US" altLang="en-US"/>
          </a:p>
          <a:p>
            <a:pPr eaLnBrk="1" hangingPunct="1"/>
            <a:endParaRPr lang="en-US" altLang="en-US"/>
          </a:p>
        </p:txBody>
      </p:sp>
      <p:pic>
        <p:nvPicPr>
          <p:cNvPr id="5" name="Picture 4" descr="canning.jpg">
            <a:extLst>
              <a:ext uri="{FF2B5EF4-FFF2-40B4-BE49-F238E27FC236}">
                <a16:creationId xmlns:a16="http://schemas.microsoft.com/office/drawing/2014/main" id="{FCABA24A-99C3-2F80-B315-DA220A24BEAE}"/>
              </a:ext>
            </a:extLst>
          </p:cNvPr>
          <p:cNvPicPr>
            <a:picLocks noChangeAspect="1"/>
          </p:cNvPicPr>
          <p:nvPr/>
        </p:nvPicPr>
        <p:blipFill rotWithShape="1">
          <a:blip r:embed="rId3"/>
          <a:srcRect l="18095" t="4918" r="16667" b="5356"/>
          <a:stretch/>
        </p:blipFill>
        <p:spPr>
          <a:xfrm>
            <a:off x="5442857" y="2266778"/>
            <a:ext cx="1537786" cy="19779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descr="foodration.jpg">
            <a:extLst>
              <a:ext uri="{FF2B5EF4-FFF2-40B4-BE49-F238E27FC236}">
                <a16:creationId xmlns:a16="http://schemas.microsoft.com/office/drawing/2014/main" id="{F94F6ED0-8123-9DB1-5826-BD4E2575E291}"/>
              </a:ext>
            </a:extLst>
          </p:cNvPr>
          <p:cNvPicPr>
            <a:picLocks/>
          </p:cNvPicPr>
          <p:nvPr/>
        </p:nvPicPr>
        <p:blipFill>
          <a:blip r:embed="rId4"/>
          <a:stretch>
            <a:fillRect/>
          </a:stretch>
        </p:blipFill>
        <p:spPr>
          <a:xfrm rot="637851">
            <a:off x="6956233" y="2278467"/>
            <a:ext cx="1545336" cy="19842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of_course_i_can_wwii_poster.jpg">
            <a:extLst>
              <a:ext uri="{FF2B5EF4-FFF2-40B4-BE49-F238E27FC236}">
                <a16:creationId xmlns:a16="http://schemas.microsoft.com/office/drawing/2014/main" id="{52ECAA78-F6E4-7473-5E8D-D4F326B4FF0F}"/>
              </a:ext>
            </a:extLst>
          </p:cNvPr>
          <p:cNvPicPr>
            <a:picLocks/>
          </p:cNvPicPr>
          <p:nvPr/>
        </p:nvPicPr>
        <p:blipFill>
          <a:blip r:embed="rId5"/>
          <a:stretch>
            <a:fillRect/>
          </a:stretch>
        </p:blipFill>
        <p:spPr>
          <a:xfrm rot="1249097">
            <a:off x="5678698" y="3252640"/>
            <a:ext cx="1545336" cy="19842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descr="oilration.jpg">
            <a:extLst>
              <a:ext uri="{FF2B5EF4-FFF2-40B4-BE49-F238E27FC236}">
                <a16:creationId xmlns:a16="http://schemas.microsoft.com/office/drawing/2014/main" id="{6C4C13FE-D7BC-473D-E0F3-4F97FE7BB2C3}"/>
              </a:ext>
            </a:extLst>
          </p:cNvPr>
          <p:cNvPicPr>
            <a:picLocks/>
          </p:cNvPicPr>
          <p:nvPr/>
        </p:nvPicPr>
        <p:blipFill>
          <a:blip r:embed="rId6"/>
          <a:stretch>
            <a:fillRect/>
          </a:stretch>
        </p:blipFill>
        <p:spPr>
          <a:xfrm rot="20766797">
            <a:off x="6910470" y="3396105"/>
            <a:ext cx="1545336" cy="19842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TextBox 12">
            <a:extLst>
              <a:ext uri="{FF2B5EF4-FFF2-40B4-BE49-F238E27FC236}">
                <a16:creationId xmlns:a16="http://schemas.microsoft.com/office/drawing/2014/main" id="{B8F611F1-513D-0A0F-4DCC-8B17B7AF3C9E}"/>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0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ppt_x"/>
                                          </p:val>
                                        </p:tav>
                                        <p:tav tm="100000">
                                          <p:val>
                                            <p:strVal val="#ppt_x"/>
                                          </p:val>
                                        </p:tav>
                                      </p:tavLst>
                                    </p:anim>
                                    <p:anim calcmode="lin" valueType="num">
                                      <p:cBhvr additive="base">
                                        <p:cTn id="2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97C38B7C-CD7D-7FEB-09F5-291BC9534F21}"/>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4F817F64-CEB1-8D0A-9CAE-564D9D3DB27D}"/>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620FBD5B-5879-6AFD-B05C-10C0DCE88A83}"/>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20FEEF16-E908-39AC-64E1-5BDE63B05E6F}"/>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4822" name="Picture 2" descr="warbond.jpg">
            <a:extLst>
              <a:ext uri="{FF2B5EF4-FFF2-40B4-BE49-F238E27FC236}">
                <a16:creationId xmlns:a16="http://schemas.microsoft.com/office/drawing/2014/main" id="{2B1245CA-52CC-229B-44DF-D64402C1E4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2282825"/>
            <a:ext cx="24193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id="{5E70DBFE-3C87-91D2-0778-BFC6F517069F}"/>
              </a:ext>
            </a:extLst>
          </p:cNvPr>
          <p:cNvSpPr>
            <a:spLocks noChangeArrowheads="1"/>
          </p:cNvSpPr>
          <p:nvPr/>
        </p:nvSpPr>
        <p:spPr bwMode="auto">
          <a:xfrm>
            <a:off x="3322638" y="2755900"/>
            <a:ext cx="4933950" cy="2122488"/>
          </a:xfrm>
          <a:prstGeom prst="roundRect">
            <a:avLst>
              <a:gd name="adj" fmla="val 12315"/>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34824" name="TextBox 4">
            <a:extLst>
              <a:ext uri="{FF2B5EF4-FFF2-40B4-BE49-F238E27FC236}">
                <a16:creationId xmlns:a16="http://schemas.microsoft.com/office/drawing/2014/main" id="{25D3D1AC-1169-7A81-88FC-70A524BBB562}"/>
              </a:ext>
            </a:extLst>
          </p:cNvPr>
          <p:cNvSpPr txBox="1">
            <a:spLocks noChangeArrowheads="1"/>
          </p:cNvSpPr>
          <p:nvPr/>
        </p:nvSpPr>
        <p:spPr bwMode="auto">
          <a:xfrm>
            <a:off x="3443288" y="2682875"/>
            <a:ext cx="458787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2200"/>
              <a:t>Women played a vital role in promoting the sale of war bonds to fund defense production. </a:t>
            </a:r>
          </a:p>
          <a:p>
            <a:pPr eaLnBrk="1" hangingPunct="1"/>
            <a:endParaRPr lang="en-US" altLang="en-US" sz="2200"/>
          </a:p>
          <a:p>
            <a:pPr eaLnBrk="1" hangingPunct="1"/>
            <a:r>
              <a:rPr lang="en-US" altLang="en-US" sz="2200"/>
              <a:t>One campaign alone funded </a:t>
            </a:r>
            <a:r>
              <a:rPr lang="en-US" altLang="en-US" sz="2400" b="1"/>
              <a:t>431</a:t>
            </a:r>
            <a:r>
              <a:rPr lang="en-US" altLang="en-US" sz="2200"/>
              <a:t> planes.</a:t>
            </a:r>
          </a:p>
          <a:p>
            <a:pPr eaLnBrk="1" hangingPunct="1"/>
            <a:endParaRPr lang="en-US" altLang="en-US" sz="2200"/>
          </a:p>
        </p:txBody>
      </p:sp>
      <p:pic>
        <p:nvPicPr>
          <p:cNvPr id="12" name="Picture 11" descr="airplane stock.jpg">
            <a:extLst>
              <a:ext uri="{FF2B5EF4-FFF2-40B4-BE49-F238E27FC236}">
                <a16:creationId xmlns:a16="http://schemas.microsoft.com/office/drawing/2014/main" id="{78269FB2-C49C-C498-5F0E-14731EAEB66B}"/>
              </a:ext>
            </a:extLst>
          </p:cNvPr>
          <p:cNvPicPr>
            <a:picLocks noChangeAspect="1"/>
          </p:cNvPicPr>
          <p:nvPr/>
        </p:nvPicPr>
        <p:blipFill>
          <a:blip r:embed="rId4">
            <a:extLst>
              <a:ext uri="{28A0092B-C50C-407E-A947-70E740481C1C}">
                <a14:useLocalDpi xmlns:a14="http://schemas.microsoft.com/office/drawing/2010/main" val="0"/>
              </a:ext>
            </a:extLst>
          </a:blip>
          <a:srcRect l="51933" b="57906"/>
          <a:stretch>
            <a:fillRect/>
          </a:stretch>
        </p:blipFill>
        <p:spPr bwMode="auto">
          <a:xfrm rot="303523">
            <a:off x="-2252663" y="5764213"/>
            <a:ext cx="13462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5" descr="You Buy em Fly em.jpg">
            <a:extLst>
              <a:ext uri="{FF2B5EF4-FFF2-40B4-BE49-F238E27FC236}">
                <a16:creationId xmlns:a16="http://schemas.microsoft.com/office/drawing/2014/main" id="{9AB3B371-111B-514D-C1A4-CAE2D2426A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975" y="3743325"/>
            <a:ext cx="23082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6B06181-565D-6BA7-8A67-9999F3696D2E}"/>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8384 -0.00787 C 0.42892 -0.01782 0.77399 -0.02776 0.92588 -0.08491 C 1.07793 -0.14206 1.03628 -0.24665 0.99479 -0.35099 " pathEditMode="relative" rAng="0" ptsTypes="aaA">
                                      <p:cBhvr>
                                        <p:cTn id="6" dur="2000" fill="hold"/>
                                        <p:tgtEl>
                                          <p:spTgt spid="12"/>
                                        </p:tgtEl>
                                        <p:attrNameLst>
                                          <p:attrName>ppt_x</p:attrName>
                                          <p:attrName>ppt_y</p:attrName>
                                        </p:attrNameLst>
                                      </p:cBhvr>
                                      <p:rCtr x="49696" y="-171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D9AEE638-90E9-D571-5C7F-E97B810B2EA3}"/>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85CBB04A-D899-1292-93FD-D14CCC0FFFF0}"/>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22201801-E8AE-C632-9E07-2472FE71F11B}"/>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7029FC9C-BAC4-6216-AE8C-4A79ECBF27C7}"/>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 name="Picture 2" descr="Corbis-HU044931.jpg">
            <a:extLst>
              <a:ext uri="{FF2B5EF4-FFF2-40B4-BE49-F238E27FC236}">
                <a16:creationId xmlns:a16="http://schemas.microsoft.com/office/drawing/2014/main" id="{58A3713B-6DEB-366B-6547-A222CF74B976}"/>
              </a:ext>
            </a:extLst>
          </p:cNvPr>
          <p:cNvPicPr>
            <a:picLocks noChangeAspect="1"/>
          </p:cNvPicPr>
          <p:nvPr/>
        </p:nvPicPr>
        <p:blipFill rotWithShape="1">
          <a:blip r:embed="rId3"/>
          <a:srcRect l="24314"/>
          <a:stretch/>
        </p:blipFill>
        <p:spPr>
          <a:xfrm>
            <a:off x="5684762" y="2515809"/>
            <a:ext cx="3044048" cy="27902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Rounded Rectangle 9">
            <a:extLst>
              <a:ext uri="{FF2B5EF4-FFF2-40B4-BE49-F238E27FC236}">
                <a16:creationId xmlns:a16="http://schemas.microsoft.com/office/drawing/2014/main" id="{C1442934-CAB6-43C7-5908-217048A6F687}"/>
              </a:ext>
            </a:extLst>
          </p:cNvPr>
          <p:cNvSpPr>
            <a:spLocks noChangeArrowheads="1"/>
          </p:cNvSpPr>
          <p:nvPr/>
        </p:nvSpPr>
        <p:spPr bwMode="auto">
          <a:xfrm>
            <a:off x="277813" y="2516188"/>
            <a:ext cx="4935537" cy="2789237"/>
          </a:xfrm>
          <a:prstGeom prst="roundRect">
            <a:avLst>
              <a:gd name="adj" fmla="val 8875"/>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35848" name="Rectangle 4">
            <a:extLst>
              <a:ext uri="{FF2B5EF4-FFF2-40B4-BE49-F238E27FC236}">
                <a16:creationId xmlns:a16="http://schemas.microsoft.com/office/drawing/2014/main" id="{63AC690C-6076-9772-F19E-E1C2A6D36C1A}"/>
              </a:ext>
            </a:extLst>
          </p:cNvPr>
          <p:cNvSpPr>
            <a:spLocks noChangeArrowheads="1"/>
          </p:cNvSpPr>
          <p:nvPr/>
        </p:nvSpPr>
        <p:spPr bwMode="auto">
          <a:xfrm>
            <a:off x="398463" y="2781300"/>
            <a:ext cx="48148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2400"/>
              <a:t>Millions of women knitted items of clothing and put together packages of food and personal hygiene items for troops overseas. Women who were not working handled childcare for the women who did. </a:t>
            </a:r>
          </a:p>
        </p:txBody>
      </p:sp>
      <p:sp>
        <p:nvSpPr>
          <p:cNvPr id="11" name="TextBox 10">
            <a:extLst>
              <a:ext uri="{FF2B5EF4-FFF2-40B4-BE49-F238E27FC236}">
                <a16:creationId xmlns:a16="http://schemas.microsoft.com/office/drawing/2014/main" id="{74DAA6E3-6B53-D5A7-10A8-E8AEF01D393D}"/>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86A19DA6-2218-5652-6AD9-F01637558145}"/>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45ADF33E-903C-54A1-F7AC-EA3D90A47560}"/>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8F628071-7B1B-2E47-0CC8-1CF91574B31D}"/>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28F7A8C0-E820-0767-A09C-0B2529330AFB}"/>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6870" name="Picture 3" descr="pie2.jpg">
            <a:extLst>
              <a:ext uri="{FF2B5EF4-FFF2-40B4-BE49-F238E27FC236}">
                <a16:creationId xmlns:a16="http://schemas.microsoft.com/office/drawing/2014/main" id="{F17497D2-D23D-E78B-A7AB-DC9D945588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2516188"/>
            <a:ext cx="4271962"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4">
            <a:extLst>
              <a:ext uri="{FF2B5EF4-FFF2-40B4-BE49-F238E27FC236}">
                <a16:creationId xmlns:a16="http://schemas.microsoft.com/office/drawing/2014/main" id="{5D8ECE88-6877-7480-7365-DCA365D9FE8C}"/>
              </a:ext>
            </a:extLst>
          </p:cNvPr>
          <p:cNvSpPr>
            <a:spLocks noChangeArrowheads="1"/>
          </p:cNvSpPr>
          <p:nvPr/>
        </p:nvSpPr>
        <p:spPr bwMode="auto">
          <a:xfrm>
            <a:off x="423863" y="2265363"/>
            <a:ext cx="45720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000"/>
              <a:t>Women had a hard time overcoming the opposition to put women in “men’s” jobs. They overcame this through various campaigns by reminding people that production work called for domestic skills. </a:t>
            </a:r>
          </a:p>
          <a:p>
            <a:pPr algn="ctr" eaLnBrk="1" hangingPunct="1"/>
            <a:endParaRPr lang="en-US" altLang="en-US" sz="2000"/>
          </a:p>
          <a:p>
            <a:pPr algn="ctr" eaLnBrk="1" hangingPunct="1"/>
            <a:r>
              <a:rPr lang="en-US" altLang="en-US" sz="2000"/>
              <a:t>One example, if a woman could make a pie, then she could work an assembly line. Public relations and public perception played a vital role in including women in the war effort. </a:t>
            </a:r>
          </a:p>
        </p:txBody>
      </p:sp>
      <p:sp>
        <p:nvSpPr>
          <p:cNvPr id="10" name="TextBox 9">
            <a:extLst>
              <a:ext uri="{FF2B5EF4-FFF2-40B4-BE49-F238E27FC236}">
                <a16:creationId xmlns:a16="http://schemas.microsoft.com/office/drawing/2014/main" id="{8D2BDFA8-FBDB-A4D8-5BAC-A287554B0DC3}"/>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A09C45CC-E7E0-7064-0DDD-13EBF0181AD2}"/>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806E522C-A298-82E2-896D-CEC9F59E0DC3}"/>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A084FDBD-931F-80CC-77F3-B72AB8BEBC30}"/>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E5952D56-AD8B-C0FF-9B15-BA475804F984}"/>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0" name="Rounded Rectangle 9">
            <a:extLst>
              <a:ext uri="{FF2B5EF4-FFF2-40B4-BE49-F238E27FC236}">
                <a16:creationId xmlns:a16="http://schemas.microsoft.com/office/drawing/2014/main" id="{C6A800BE-179D-07B6-B759-5BDBB40F7C44}"/>
              </a:ext>
            </a:extLst>
          </p:cNvPr>
          <p:cNvSpPr>
            <a:spLocks noChangeArrowheads="1"/>
          </p:cNvSpPr>
          <p:nvPr/>
        </p:nvSpPr>
        <p:spPr bwMode="auto">
          <a:xfrm>
            <a:off x="277813" y="4397375"/>
            <a:ext cx="8588375" cy="1322388"/>
          </a:xfrm>
          <a:prstGeom prst="roundRect">
            <a:avLst>
              <a:gd name="adj" fmla="val 8875"/>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37895" name="Rectangle 3">
            <a:extLst>
              <a:ext uri="{FF2B5EF4-FFF2-40B4-BE49-F238E27FC236}">
                <a16:creationId xmlns:a16="http://schemas.microsoft.com/office/drawing/2014/main" id="{CFD3D1C0-6A0F-D0AA-64D5-3BDB23119589}"/>
              </a:ext>
            </a:extLst>
          </p:cNvPr>
          <p:cNvSpPr>
            <a:spLocks noChangeArrowheads="1"/>
          </p:cNvSpPr>
          <p:nvPr/>
        </p:nvSpPr>
        <p:spPr bwMode="auto">
          <a:xfrm>
            <a:off x="157163" y="4397375"/>
            <a:ext cx="87090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600"/>
              <a:t>The women’s baseball league, All-American Girls Baseball League, was organized during WWII.  The team was all white and required strict obedience in dress, curfews, and hairstyles. This league </a:t>
            </a:r>
          </a:p>
          <a:p>
            <a:pPr algn="ctr" eaLnBrk="1" hangingPunct="1"/>
            <a:r>
              <a:rPr lang="en-US" altLang="en-US" sz="1600"/>
              <a:t>continued until 1954.</a:t>
            </a:r>
          </a:p>
          <a:p>
            <a:pPr algn="ctr" eaLnBrk="1" hangingPunct="1"/>
            <a:endParaRPr lang="en-US" altLang="en-US" sz="1600"/>
          </a:p>
          <a:p>
            <a:pPr algn="ctr" eaLnBrk="1" hangingPunct="1"/>
            <a:r>
              <a:rPr lang="en-US" altLang="en-US" sz="1600"/>
              <a:t>Many of the industrial factories allowed softball leagues.</a:t>
            </a:r>
          </a:p>
        </p:txBody>
      </p:sp>
      <p:pic>
        <p:nvPicPr>
          <p:cNvPr id="5" name="Picture 4" descr="image_1_519.gif">
            <a:extLst>
              <a:ext uri="{FF2B5EF4-FFF2-40B4-BE49-F238E27FC236}">
                <a16:creationId xmlns:a16="http://schemas.microsoft.com/office/drawing/2014/main" id="{50FEAB8F-663F-9BD3-F670-5AB538B2BB17}"/>
              </a:ext>
            </a:extLst>
          </p:cNvPr>
          <p:cNvPicPr>
            <a:picLocks noChangeAspect="1"/>
          </p:cNvPicPr>
          <p:nvPr/>
        </p:nvPicPr>
        <p:blipFill>
          <a:blip r:embed="rId3"/>
          <a:stretch>
            <a:fillRect/>
          </a:stretch>
        </p:blipFill>
        <p:spPr>
          <a:xfrm>
            <a:off x="7087809" y="2261810"/>
            <a:ext cx="1482941" cy="19352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descr="springfieldsallies.jpg">
            <a:extLst>
              <a:ext uri="{FF2B5EF4-FFF2-40B4-BE49-F238E27FC236}">
                <a16:creationId xmlns:a16="http://schemas.microsoft.com/office/drawing/2014/main" id="{0D454476-EC7D-2371-6B2D-49110B8E8CE4}"/>
              </a:ext>
            </a:extLst>
          </p:cNvPr>
          <p:cNvPicPr>
            <a:picLocks noChangeAspect="1"/>
          </p:cNvPicPr>
          <p:nvPr/>
        </p:nvPicPr>
        <p:blipFill>
          <a:blip r:embed="rId4"/>
          <a:stretch>
            <a:fillRect/>
          </a:stretch>
        </p:blipFill>
        <p:spPr>
          <a:xfrm>
            <a:off x="2486177" y="2261810"/>
            <a:ext cx="4089718" cy="19385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descr="180px-All-American_Girls_Professional_Baseball_League_logo.png">
            <a:extLst>
              <a:ext uri="{FF2B5EF4-FFF2-40B4-BE49-F238E27FC236}">
                <a16:creationId xmlns:a16="http://schemas.microsoft.com/office/drawing/2014/main" id="{829874B6-0508-3F6E-D64A-83ECF0C7E203}"/>
              </a:ext>
            </a:extLst>
          </p:cNvPr>
          <p:cNvPicPr>
            <a:picLocks noChangeAspect="1"/>
          </p:cNvPicPr>
          <p:nvPr/>
        </p:nvPicPr>
        <p:blipFill>
          <a:blip r:embed="rId5"/>
          <a:stretch>
            <a:fillRect/>
          </a:stretch>
        </p:blipFill>
        <p:spPr>
          <a:xfrm>
            <a:off x="477762" y="2258521"/>
            <a:ext cx="1447862" cy="19385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a:extLst>
              <a:ext uri="{FF2B5EF4-FFF2-40B4-BE49-F238E27FC236}">
                <a16:creationId xmlns:a16="http://schemas.microsoft.com/office/drawing/2014/main" id="{D757B370-6876-3F6A-4ABF-EEEFBB1AEFC6}"/>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81B834C2-605E-4CFF-51FA-4D17E1ADA72B}"/>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29376E75-922E-0F41-80D2-99A8A02717B6}"/>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5EE71908-EE2E-1F0D-40B9-C56566E66C1C}"/>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BCEFB70F-3BFB-D3C4-BEE4-053A45397370}"/>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1" name="Rectangle 10">
            <a:extLst>
              <a:ext uri="{FF2B5EF4-FFF2-40B4-BE49-F238E27FC236}">
                <a16:creationId xmlns:a16="http://schemas.microsoft.com/office/drawing/2014/main" id="{1D5800EA-B81C-544F-7562-97F3728C69E1}"/>
              </a:ext>
            </a:extLst>
          </p:cNvPr>
          <p:cNvSpPr/>
          <p:nvPr/>
        </p:nvSpPr>
        <p:spPr>
          <a:xfrm>
            <a:off x="293445" y="3013243"/>
            <a:ext cx="8557150" cy="830997"/>
          </a:xfrm>
          <a:prstGeom prst="rect">
            <a:avLst/>
          </a:prstGeom>
          <a:noFill/>
          <a:effectLst>
            <a:reflection blurRad="6350" stA="20000" endA="300" endPos="60000" dir="5400000" sy="-100000" algn="bl" rotWithShape="0"/>
          </a:effectLst>
        </p:spPr>
        <p:txBody>
          <a:bodyPr wrap="none">
            <a:spAutoFit/>
          </a:bodyPr>
          <a:lstStyle/>
          <a:p>
            <a:pPr algn="ctr" fontAlgn="auto">
              <a:spcBef>
                <a:spcPts val="0"/>
              </a:spcBef>
              <a:spcAft>
                <a:spcPts val="0"/>
              </a:spcAft>
              <a:defRPr/>
            </a:pPr>
            <a:r>
              <a:rPr lang="en-US" sz="4800" b="1" dirty="0">
                <a:ln w="12700">
                  <a:solidFill>
                    <a:schemeClr val="tx2">
                      <a:satMod val="155000"/>
                    </a:schemeClr>
                  </a:solidFill>
                  <a:prstDash val="solid"/>
                </a:ln>
                <a:solidFill>
                  <a:srgbClr val="FFFFFF"/>
                </a:solidFill>
                <a:effectLst>
                  <a:glow rad="25400">
                    <a:schemeClr val="accent2">
                      <a:satMod val="175000"/>
                      <a:alpha val="60000"/>
                    </a:schemeClr>
                  </a:glow>
                  <a:outerShdw blurRad="41275" dist="20320" dir="1800000" algn="tl" rotWithShape="0">
                    <a:srgbClr val="000000">
                      <a:alpha val="40000"/>
                    </a:srgbClr>
                  </a:outerShdw>
                </a:effectLst>
                <a:latin typeface="+mn-lt"/>
                <a:ea typeface="+mn-ea"/>
              </a:rPr>
              <a:t>Women after the end of the War</a:t>
            </a:r>
          </a:p>
        </p:txBody>
      </p:sp>
      <p:sp>
        <p:nvSpPr>
          <p:cNvPr id="10" name="TextBox 9">
            <a:extLst>
              <a:ext uri="{FF2B5EF4-FFF2-40B4-BE49-F238E27FC236}">
                <a16:creationId xmlns:a16="http://schemas.microsoft.com/office/drawing/2014/main" id="{052230A4-3262-7EDF-C052-A84F4C272D42}"/>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6EB1FFCC-7EC8-0BBF-2F58-CDB2D1EEECA7}"/>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F762D520-E583-545A-A310-4A06AD42AE01}"/>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5B3E56CC-B8B3-5629-C765-E4D8AAA42189}"/>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0ADC572A-B492-474A-89B3-3B5D2344171C}"/>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 name="Picture 2" descr="Nurses600.jpg">
            <a:extLst>
              <a:ext uri="{FF2B5EF4-FFF2-40B4-BE49-F238E27FC236}">
                <a16:creationId xmlns:a16="http://schemas.microsoft.com/office/drawing/2014/main" id="{CD452B9D-1AEF-C05A-BEBC-A8D609019C78}"/>
              </a:ext>
            </a:extLst>
          </p:cNvPr>
          <p:cNvPicPr>
            <a:picLocks noChangeAspect="1"/>
          </p:cNvPicPr>
          <p:nvPr/>
        </p:nvPicPr>
        <p:blipFill>
          <a:blip r:embed="rId3"/>
          <a:stretch>
            <a:fillRect/>
          </a:stretch>
        </p:blipFill>
        <p:spPr>
          <a:xfrm>
            <a:off x="174172" y="2208627"/>
            <a:ext cx="2474685" cy="1497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ounded Rectangle 9">
            <a:extLst>
              <a:ext uri="{FF2B5EF4-FFF2-40B4-BE49-F238E27FC236}">
                <a16:creationId xmlns:a16="http://schemas.microsoft.com/office/drawing/2014/main" id="{D12BFB77-06B4-EC48-0D30-2C010C55E037}"/>
              </a:ext>
            </a:extLst>
          </p:cNvPr>
          <p:cNvSpPr>
            <a:spLocks noChangeArrowheads="1"/>
          </p:cNvSpPr>
          <p:nvPr/>
        </p:nvSpPr>
        <p:spPr bwMode="auto">
          <a:xfrm>
            <a:off x="2825750" y="2466975"/>
            <a:ext cx="4935538" cy="923925"/>
          </a:xfrm>
          <a:prstGeom prst="roundRect">
            <a:avLst>
              <a:gd name="adj" fmla="val 12315"/>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39944" name="TextBox 3">
            <a:extLst>
              <a:ext uri="{FF2B5EF4-FFF2-40B4-BE49-F238E27FC236}">
                <a16:creationId xmlns:a16="http://schemas.microsoft.com/office/drawing/2014/main" id="{692AD571-887A-1E88-AC43-B3CD71B39448}"/>
              </a:ext>
            </a:extLst>
          </p:cNvPr>
          <p:cNvSpPr txBox="1">
            <a:spLocks noChangeArrowheads="1"/>
          </p:cNvSpPr>
          <p:nvPr/>
        </p:nvSpPr>
        <p:spPr bwMode="auto">
          <a:xfrm>
            <a:off x="2914650" y="2587625"/>
            <a:ext cx="46815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a:t>More than </a:t>
            </a:r>
            <a:r>
              <a:rPr lang="en-US" altLang="en-US" sz="2400" b="1"/>
              <a:t>1600</a:t>
            </a:r>
            <a:r>
              <a:rPr lang="en-US" altLang="en-US"/>
              <a:t> nurses were decorated for bravery under fire and meritorious service.</a:t>
            </a:r>
          </a:p>
          <a:p>
            <a:pPr algn="ctr" eaLnBrk="1" hangingPunct="1"/>
            <a:endParaRPr lang="en-US" altLang="en-US"/>
          </a:p>
        </p:txBody>
      </p:sp>
      <p:pic>
        <p:nvPicPr>
          <p:cNvPr id="5" name="Picture 4" descr="medal.jpg">
            <a:extLst>
              <a:ext uri="{FF2B5EF4-FFF2-40B4-BE49-F238E27FC236}">
                <a16:creationId xmlns:a16="http://schemas.microsoft.com/office/drawing/2014/main" id="{030FC7BE-E33F-0265-A215-42CBC9C3E892}"/>
              </a:ext>
            </a:extLst>
          </p:cNvPr>
          <p:cNvPicPr>
            <a:picLocks noChangeAspect="1"/>
          </p:cNvPicPr>
          <p:nvPr/>
        </p:nvPicPr>
        <p:blipFill>
          <a:blip r:embed="rId4"/>
          <a:stretch>
            <a:fillRect/>
          </a:stretch>
        </p:blipFill>
        <p:spPr>
          <a:xfrm>
            <a:off x="6478173" y="4140568"/>
            <a:ext cx="2235276" cy="14996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ounded Rectangle 10">
            <a:extLst>
              <a:ext uri="{FF2B5EF4-FFF2-40B4-BE49-F238E27FC236}">
                <a16:creationId xmlns:a16="http://schemas.microsoft.com/office/drawing/2014/main" id="{0B0E3187-6872-32E9-9253-BFE764FF7892}"/>
              </a:ext>
            </a:extLst>
          </p:cNvPr>
          <p:cNvSpPr>
            <a:spLocks noChangeArrowheads="1"/>
          </p:cNvSpPr>
          <p:nvPr/>
        </p:nvSpPr>
        <p:spPr bwMode="auto">
          <a:xfrm>
            <a:off x="1127125" y="4397375"/>
            <a:ext cx="4935538" cy="923925"/>
          </a:xfrm>
          <a:prstGeom prst="roundRect">
            <a:avLst>
              <a:gd name="adj" fmla="val 12315"/>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39947" name="TextBox 11">
            <a:extLst>
              <a:ext uri="{FF2B5EF4-FFF2-40B4-BE49-F238E27FC236}">
                <a16:creationId xmlns:a16="http://schemas.microsoft.com/office/drawing/2014/main" id="{ECB8CB78-45EF-8FBD-4EE1-15E2A335B0BE}"/>
              </a:ext>
            </a:extLst>
          </p:cNvPr>
          <p:cNvSpPr txBox="1">
            <a:spLocks noChangeArrowheads="1"/>
          </p:cNvSpPr>
          <p:nvPr/>
        </p:nvSpPr>
        <p:spPr bwMode="auto">
          <a:xfrm>
            <a:off x="1236663" y="4545013"/>
            <a:ext cx="4681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400" b="1"/>
              <a:t>564</a:t>
            </a:r>
            <a:r>
              <a:rPr lang="en-US" altLang="en-US"/>
              <a:t> WACs in the Pacific Theater won combat decorations.</a:t>
            </a:r>
          </a:p>
          <a:p>
            <a:pPr algn="ctr" eaLnBrk="1" hangingPunct="1"/>
            <a:endParaRPr lang="en-US" altLang="en-US"/>
          </a:p>
        </p:txBody>
      </p:sp>
      <p:sp>
        <p:nvSpPr>
          <p:cNvPr id="13" name="TextBox 12">
            <a:extLst>
              <a:ext uri="{FF2B5EF4-FFF2-40B4-BE49-F238E27FC236}">
                <a16:creationId xmlns:a16="http://schemas.microsoft.com/office/drawing/2014/main" id="{01EE1329-F557-8EC5-FB3D-A226A722133B}"/>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BCAF20B1-24DB-9A64-8381-C16E631C871C}"/>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0B575F9F-EE4F-234A-9318-10DC42C1A5A3}"/>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A9851FFE-1884-ABD0-9A56-56169AB814E5}"/>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C1462FC4-2E50-D90C-16AC-C9546EF3CFE2}"/>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 name="Picture 2" descr="challenges-231x299.jpg">
            <a:extLst>
              <a:ext uri="{FF2B5EF4-FFF2-40B4-BE49-F238E27FC236}">
                <a16:creationId xmlns:a16="http://schemas.microsoft.com/office/drawing/2014/main" id="{282DF84B-2695-7AFE-15D5-243725AA99F2}"/>
              </a:ext>
            </a:extLst>
          </p:cNvPr>
          <p:cNvPicPr>
            <a:picLocks noChangeAspect="1"/>
          </p:cNvPicPr>
          <p:nvPr/>
        </p:nvPicPr>
        <p:blipFill>
          <a:blip r:embed="rId3"/>
          <a:stretch>
            <a:fillRect/>
          </a:stretch>
        </p:blipFill>
        <p:spPr>
          <a:xfrm>
            <a:off x="145140" y="2382762"/>
            <a:ext cx="2139419" cy="3132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ounded Rectangle 9">
            <a:extLst>
              <a:ext uri="{FF2B5EF4-FFF2-40B4-BE49-F238E27FC236}">
                <a16:creationId xmlns:a16="http://schemas.microsoft.com/office/drawing/2014/main" id="{8354422C-142C-0300-AACA-5D1766FDB140}"/>
              </a:ext>
            </a:extLst>
          </p:cNvPr>
          <p:cNvSpPr>
            <a:spLocks noChangeArrowheads="1"/>
          </p:cNvSpPr>
          <p:nvPr/>
        </p:nvSpPr>
        <p:spPr bwMode="auto">
          <a:xfrm>
            <a:off x="2490788" y="2382838"/>
            <a:ext cx="4173537" cy="3132137"/>
          </a:xfrm>
          <a:prstGeom prst="roundRect">
            <a:avLst>
              <a:gd name="adj" fmla="val 8875"/>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pic>
        <p:nvPicPr>
          <p:cNvPr id="4" name="Picture 3" descr="roadblock.jpg">
            <a:extLst>
              <a:ext uri="{FF2B5EF4-FFF2-40B4-BE49-F238E27FC236}">
                <a16:creationId xmlns:a16="http://schemas.microsoft.com/office/drawing/2014/main" id="{F7DB3667-A2DD-C024-B857-1D6B29F55B54}"/>
              </a:ext>
            </a:extLst>
          </p:cNvPr>
          <p:cNvPicPr>
            <a:picLocks/>
          </p:cNvPicPr>
          <p:nvPr/>
        </p:nvPicPr>
        <p:blipFill>
          <a:blip r:embed="rId4"/>
          <a:srcRect/>
          <a:stretch>
            <a:fillRect/>
          </a:stretch>
        </p:blipFill>
        <p:spPr bwMode="auto">
          <a:xfrm>
            <a:off x="6904038" y="2382838"/>
            <a:ext cx="2138362" cy="3132137"/>
          </a:xfrm>
          <a:prstGeom prst="rect">
            <a:avLst/>
          </a:prstGeom>
          <a:noFill/>
          <a:ln w="9525">
            <a:noFill/>
            <a:miter lim="800000"/>
            <a:headEnd/>
            <a:tailEnd/>
          </a:ln>
          <a:effectLst>
            <a:outerShdw dist="139700" dir="2700000" algn="tl" rotWithShape="0">
              <a:srgbClr val="333333">
                <a:alpha val="64999"/>
              </a:srgbClr>
            </a:outerShdw>
          </a:effectLst>
        </p:spPr>
      </p:pic>
      <p:sp>
        <p:nvSpPr>
          <p:cNvPr id="40969" name="TextBox 4">
            <a:extLst>
              <a:ext uri="{FF2B5EF4-FFF2-40B4-BE49-F238E27FC236}">
                <a16:creationId xmlns:a16="http://schemas.microsoft.com/office/drawing/2014/main" id="{2D411A3F-153A-AEE5-F314-6457850BCC79}"/>
              </a:ext>
            </a:extLst>
          </p:cNvPr>
          <p:cNvSpPr txBox="1">
            <a:spLocks noChangeArrowheads="1"/>
          </p:cNvSpPr>
          <p:nvPr/>
        </p:nvSpPr>
        <p:spPr bwMode="auto">
          <a:xfrm>
            <a:off x="2684463" y="2430463"/>
            <a:ext cx="3775075"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600"/>
              <a:t>On the other side of that show of gratitude, women veterans (only women who were listed as members of the armed services) saw roadblock after roadblock in trying to take part in benefit programs set up for veterans, like the G.I. Bill, medical care and disability programs.</a:t>
            </a:r>
          </a:p>
          <a:p>
            <a:pPr algn="ctr" eaLnBrk="1" hangingPunct="1"/>
            <a:endParaRPr lang="en-US" altLang="en-US" sz="1600"/>
          </a:p>
          <a:p>
            <a:pPr algn="ctr" eaLnBrk="1" hangingPunct="1"/>
            <a:r>
              <a:rPr lang="en-US" altLang="en-US" sz="1600"/>
              <a:t>Many women lost their jobs to men coming back home, but it did become acceptable for women to work outside the home, even for married women.</a:t>
            </a:r>
          </a:p>
          <a:p>
            <a:pPr algn="ctr" eaLnBrk="1" hangingPunct="1"/>
            <a:endParaRPr lang="en-US" altLang="en-US" sz="1600"/>
          </a:p>
          <a:p>
            <a:pPr eaLnBrk="1" hangingPunct="1"/>
            <a:endParaRPr lang="en-US" altLang="en-US"/>
          </a:p>
        </p:txBody>
      </p:sp>
      <p:sp>
        <p:nvSpPr>
          <p:cNvPr id="11" name="TextBox 10">
            <a:extLst>
              <a:ext uri="{FF2B5EF4-FFF2-40B4-BE49-F238E27FC236}">
                <a16:creationId xmlns:a16="http://schemas.microsoft.com/office/drawing/2014/main" id="{0A86E6FB-2F82-B869-E357-88756F9A5040}"/>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2516F878-7E90-0B9C-F6DA-3D59D5549F07}"/>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3" name="Straight Connector 2">
            <a:extLst>
              <a:ext uri="{FF2B5EF4-FFF2-40B4-BE49-F238E27FC236}">
                <a16:creationId xmlns:a16="http://schemas.microsoft.com/office/drawing/2014/main" id="{F95868A9-49CD-A80B-A68A-EC7B9FD6954D}"/>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4" name="Straight Connector 3">
            <a:extLst>
              <a:ext uri="{FF2B5EF4-FFF2-40B4-BE49-F238E27FC236}">
                <a16:creationId xmlns:a16="http://schemas.microsoft.com/office/drawing/2014/main" id="{A318FD44-A603-EF34-3D4E-5350EB872533}"/>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5" name="Straight Connector 4">
            <a:extLst>
              <a:ext uri="{FF2B5EF4-FFF2-40B4-BE49-F238E27FC236}">
                <a16:creationId xmlns:a16="http://schemas.microsoft.com/office/drawing/2014/main" id="{3523F08C-2AA7-9414-067D-C0BAF25D9768}"/>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7" name="Rectangle 6">
            <a:extLst>
              <a:ext uri="{FF2B5EF4-FFF2-40B4-BE49-F238E27FC236}">
                <a16:creationId xmlns:a16="http://schemas.microsoft.com/office/drawing/2014/main" id="{86C9108F-C7D7-68EF-D30C-7EED8C310278}"/>
              </a:ext>
            </a:extLst>
          </p:cNvPr>
          <p:cNvSpPr/>
          <p:nvPr/>
        </p:nvSpPr>
        <p:spPr>
          <a:xfrm>
            <a:off x="2304128" y="1966240"/>
            <a:ext cx="4535767" cy="646331"/>
          </a:xfrm>
          <a:prstGeom prst="rect">
            <a:avLst/>
          </a:prstGeom>
          <a:noFill/>
          <a:ln>
            <a:noFill/>
          </a:ln>
        </p:spPr>
        <p:txBody>
          <a:bodyPr wrap="none">
            <a:spAutoFit/>
          </a:bodyPr>
          <a:lstStyle/>
          <a:p>
            <a:pPr algn="ctr" fontAlgn="auto">
              <a:spcBef>
                <a:spcPts val="0"/>
              </a:spcBef>
              <a:spcAft>
                <a:spcPts val="0"/>
              </a:spcAft>
              <a:defRPr/>
            </a:pPr>
            <a:r>
              <a:rPr lang="en-US" sz="3600" b="1" dirty="0">
                <a:ln w="12700">
                  <a:solidFill>
                    <a:schemeClr val="tx2">
                      <a:satMod val="155000"/>
                    </a:schemeClr>
                  </a:solidFill>
                  <a:prstDash val="solid"/>
                </a:ln>
                <a:solidFill>
                  <a:srgbClr val="FFFFFF"/>
                </a:solidFill>
                <a:effectLst>
                  <a:outerShdw blurRad="50800" dist="38100" dir="2700000" algn="tl" rotWithShape="0">
                    <a:prstClr val="black">
                      <a:alpha val="40000"/>
                    </a:prstClr>
                  </a:outerShdw>
                </a:effectLst>
                <a:latin typeface="+mn-lt"/>
                <a:ea typeface="+mn-ea"/>
              </a:rPr>
              <a:t>Women in the Military</a:t>
            </a:r>
          </a:p>
        </p:txBody>
      </p:sp>
      <p:pic>
        <p:nvPicPr>
          <p:cNvPr id="8" name="Picture 7" descr="army nurse corps.jpg">
            <a:extLst>
              <a:ext uri="{FF2B5EF4-FFF2-40B4-BE49-F238E27FC236}">
                <a16:creationId xmlns:a16="http://schemas.microsoft.com/office/drawing/2014/main" id="{03EFDDB9-C6E0-A71D-5C67-452E9CE7D910}"/>
              </a:ext>
            </a:extLst>
          </p:cNvPr>
          <p:cNvPicPr>
            <a:picLocks noChangeAspect="1"/>
          </p:cNvPicPr>
          <p:nvPr/>
        </p:nvPicPr>
        <p:blipFill>
          <a:blip r:embed="rId3"/>
          <a:stretch>
            <a:fillRect/>
          </a:stretch>
        </p:blipFill>
        <p:spPr>
          <a:xfrm>
            <a:off x="216744" y="3059350"/>
            <a:ext cx="1012909" cy="15145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navy nurses corp.jpg">
            <a:extLst>
              <a:ext uri="{FF2B5EF4-FFF2-40B4-BE49-F238E27FC236}">
                <a16:creationId xmlns:a16="http://schemas.microsoft.com/office/drawing/2014/main" id="{713C5D38-7907-7E7B-F30C-1B91E9D0F239}"/>
              </a:ext>
            </a:extLst>
          </p:cNvPr>
          <p:cNvPicPr>
            <a:picLocks noChangeAspect="1"/>
          </p:cNvPicPr>
          <p:nvPr/>
        </p:nvPicPr>
        <p:blipFill>
          <a:blip r:embed="rId4"/>
          <a:stretch>
            <a:fillRect/>
          </a:stretch>
        </p:blipFill>
        <p:spPr>
          <a:xfrm>
            <a:off x="7925362" y="3054314"/>
            <a:ext cx="1011963" cy="15195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ounded Rectangle 9">
            <a:extLst>
              <a:ext uri="{FF2B5EF4-FFF2-40B4-BE49-F238E27FC236}">
                <a16:creationId xmlns:a16="http://schemas.microsoft.com/office/drawing/2014/main" id="{9492C4F3-7F1A-AFB1-B449-C63CED5DEA08}"/>
              </a:ext>
            </a:extLst>
          </p:cNvPr>
          <p:cNvSpPr>
            <a:spLocks noChangeArrowheads="1"/>
          </p:cNvSpPr>
          <p:nvPr/>
        </p:nvSpPr>
        <p:spPr bwMode="auto">
          <a:xfrm>
            <a:off x="1377950" y="2709863"/>
            <a:ext cx="6362700" cy="2878137"/>
          </a:xfrm>
          <a:prstGeom prst="roundRect">
            <a:avLst>
              <a:gd name="adj" fmla="val 16667"/>
            </a:avLst>
          </a:prstGeom>
          <a:solidFill>
            <a:srgbClr val="FFFFFF">
              <a:alpha val="27843"/>
            </a:srgbClr>
          </a:solidFill>
          <a:ln w="9525">
            <a:solidFill>
              <a:srgbClr val="4A7EBB"/>
            </a:solidFill>
            <a:round/>
            <a:headEnd/>
            <a:tailEnd/>
          </a:ln>
          <a:effectLst>
            <a:outerShdw dist="317500" dir="5400000" sx="89999" sy="-19000" rotWithShape="0">
              <a:srgbClr val="808080">
                <a:alpha val="1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5130" name="TextBox 10">
            <a:extLst>
              <a:ext uri="{FF2B5EF4-FFF2-40B4-BE49-F238E27FC236}">
                <a16:creationId xmlns:a16="http://schemas.microsoft.com/office/drawing/2014/main" id="{5FDDE89C-B9CE-B3F7-DF61-E3001D6D9532}"/>
              </a:ext>
            </a:extLst>
          </p:cNvPr>
          <p:cNvSpPr txBox="1">
            <a:spLocks noChangeArrowheads="1"/>
          </p:cNvSpPr>
          <p:nvPr/>
        </p:nvSpPr>
        <p:spPr bwMode="auto">
          <a:xfrm>
            <a:off x="1462088" y="2776538"/>
            <a:ext cx="61579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Established in 1901 and 1908 respectively, the Army and Navy Nurse Corps jumped into action during the bombing of Pearl Harbor.</a:t>
            </a:r>
          </a:p>
        </p:txBody>
      </p:sp>
      <p:sp>
        <p:nvSpPr>
          <p:cNvPr id="5131" name="TextBox 11">
            <a:extLst>
              <a:ext uri="{FF2B5EF4-FFF2-40B4-BE49-F238E27FC236}">
                <a16:creationId xmlns:a16="http://schemas.microsoft.com/office/drawing/2014/main" id="{CB813D8A-BCD0-E7DA-4D88-CB3113E3C6AA}"/>
              </a:ext>
            </a:extLst>
          </p:cNvPr>
          <p:cNvSpPr txBox="1">
            <a:spLocks noChangeArrowheads="1"/>
          </p:cNvSpPr>
          <p:nvPr/>
        </p:nvSpPr>
        <p:spPr bwMode="auto">
          <a:xfrm>
            <a:off x="1462088" y="3621088"/>
            <a:ext cx="615791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At the time of the bombing, the military included </a:t>
            </a:r>
            <a:r>
              <a:rPr lang="en-US" altLang="en-US" sz="2000" b="1"/>
              <a:t>8,000</a:t>
            </a:r>
            <a:r>
              <a:rPr lang="en-US" altLang="en-US"/>
              <a:t> nurses. By the end of the War, the amount of Army nurses grew to </a:t>
            </a:r>
            <a:r>
              <a:rPr lang="en-US" altLang="en-US" sz="2000" b="1"/>
              <a:t>59,000</a:t>
            </a:r>
            <a:r>
              <a:rPr lang="en-US" altLang="en-US"/>
              <a:t> and the Navy nurses had grown to </a:t>
            </a:r>
            <a:r>
              <a:rPr lang="en-US" altLang="en-US" sz="2000" b="1"/>
              <a:t>11,000</a:t>
            </a:r>
            <a:r>
              <a:rPr lang="en-US" altLang="en-US"/>
              <a:t>.</a:t>
            </a:r>
          </a:p>
        </p:txBody>
      </p:sp>
      <p:sp>
        <p:nvSpPr>
          <p:cNvPr id="5132" name="TextBox 12">
            <a:extLst>
              <a:ext uri="{FF2B5EF4-FFF2-40B4-BE49-F238E27FC236}">
                <a16:creationId xmlns:a16="http://schemas.microsoft.com/office/drawing/2014/main" id="{1405EDFE-ACED-9625-F580-1EF3A4D02BD9}"/>
              </a:ext>
            </a:extLst>
          </p:cNvPr>
          <p:cNvSpPr txBox="1">
            <a:spLocks noChangeArrowheads="1"/>
          </p:cNvSpPr>
          <p:nvPr/>
        </p:nvSpPr>
        <p:spPr bwMode="auto">
          <a:xfrm>
            <a:off x="1462088" y="4567238"/>
            <a:ext cx="6157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Members of the Nurse Corps served not only in the U.S., but wherever American soldiers were. Nurses were stationed in Normandy on D-plus-4.</a:t>
            </a:r>
          </a:p>
        </p:txBody>
      </p:sp>
      <p:sp>
        <p:nvSpPr>
          <p:cNvPr id="14" name="TextBox 13">
            <a:extLst>
              <a:ext uri="{FF2B5EF4-FFF2-40B4-BE49-F238E27FC236}">
                <a16:creationId xmlns:a16="http://schemas.microsoft.com/office/drawing/2014/main" id="{045C0034-78BF-8560-0C77-5C123E99FAFB}"/>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144B9E86-77A9-7A56-9C37-1FA6E0892D30}"/>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242DD032-024B-2614-BAA8-A13E69E7A869}"/>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97BFD5F3-F97D-4AEF-D1E3-97580220E125}"/>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DD06C65A-C4CA-4831-BBB4-54DFB87AD00D}"/>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0" name="Rectangle 9">
            <a:extLst>
              <a:ext uri="{FF2B5EF4-FFF2-40B4-BE49-F238E27FC236}">
                <a16:creationId xmlns:a16="http://schemas.microsoft.com/office/drawing/2014/main" id="{0A9A07C0-0419-7737-52E1-BF6F33B47B9E}"/>
              </a:ext>
            </a:extLst>
          </p:cNvPr>
          <p:cNvSpPr/>
          <p:nvPr/>
        </p:nvSpPr>
        <p:spPr>
          <a:xfrm>
            <a:off x="798285" y="2910897"/>
            <a:ext cx="2890762" cy="1107996"/>
          </a:xfrm>
          <a:prstGeom prst="rect">
            <a:avLst/>
          </a:prstGeom>
          <a:noFill/>
        </p:spPr>
        <p:txBody>
          <a:bodyPr>
            <a:spAutoFit/>
          </a:bodyPr>
          <a:lstStyle/>
          <a:p>
            <a:pPr algn="ctr" fontAlgn="auto">
              <a:spcBef>
                <a:spcPts val="0"/>
              </a:spcBef>
              <a:spcAft>
                <a:spcPts val="0"/>
              </a:spcAft>
              <a:defRPr/>
            </a:pPr>
            <a:r>
              <a:rPr lang="en-US" sz="6600" b="1" dirty="0">
                <a:ln w="12700">
                  <a:solidFill>
                    <a:schemeClr val="tx2">
                      <a:satMod val="155000"/>
                    </a:schemeClr>
                  </a:solidFill>
                  <a:prstDash val="solid"/>
                </a:ln>
                <a:effectLst>
                  <a:outerShdw blurRad="41275" dist="20320" dir="1800000" algn="tl" rotWithShape="0">
                    <a:srgbClr val="000000">
                      <a:alpha val="40000"/>
                    </a:srgbClr>
                  </a:outerShdw>
                </a:effectLst>
                <a:latin typeface="+mn-lt"/>
                <a:ea typeface="+mn-ea"/>
              </a:rPr>
              <a:t>37,000</a:t>
            </a:r>
          </a:p>
        </p:txBody>
      </p:sp>
      <p:sp>
        <p:nvSpPr>
          <p:cNvPr id="11" name="Rectangle 10">
            <a:extLst>
              <a:ext uri="{FF2B5EF4-FFF2-40B4-BE49-F238E27FC236}">
                <a16:creationId xmlns:a16="http://schemas.microsoft.com/office/drawing/2014/main" id="{D2F437E1-AE12-F5D4-3DB9-AA1D44542094}"/>
              </a:ext>
            </a:extLst>
          </p:cNvPr>
          <p:cNvSpPr/>
          <p:nvPr/>
        </p:nvSpPr>
        <p:spPr>
          <a:xfrm>
            <a:off x="5188857" y="2910897"/>
            <a:ext cx="3164114" cy="1107996"/>
          </a:xfrm>
          <a:prstGeom prst="rect">
            <a:avLst/>
          </a:prstGeom>
          <a:noFill/>
        </p:spPr>
        <p:txBody>
          <a:bodyPr>
            <a:spAutoFit/>
          </a:bodyPr>
          <a:lstStyle/>
          <a:p>
            <a:pPr algn="ctr" fontAlgn="auto">
              <a:spcBef>
                <a:spcPts val="0"/>
              </a:spcBef>
              <a:spcAft>
                <a:spcPts val="0"/>
              </a:spcAft>
              <a:defRPr/>
            </a:pPr>
            <a:r>
              <a:rPr lang="en-US" sz="6600" b="1" dirty="0">
                <a:ln w="12700">
                  <a:solidFill>
                    <a:schemeClr val="tx2">
                      <a:satMod val="155000"/>
                    </a:schemeClr>
                  </a:solidFill>
                  <a:prstDash val="solid"/>
                </a:ln>
                <a:effectLst>
                  <a:outerShdw blurRad="41275" dist="20320" dir="1800000" algn="tl" rotWithShape="0">
                    <a:srgbClr val="000000">
                      <a:alpha val="40000"/>
                    </a:srgbClr>
                  </a:outerShdw>
                </a:effectLst>
                <a:latin typeface="+mn-lt"/>
                <a:ea typeface="+mn-ea"/>
              </a:rPr>
              <a:t>210,000</a:t>
            </a:r>
          </a:p>
        </p:txBody>
      </p:sp>
      <p:sp>
        <p:nvSpPr>
          <p:cNvPr id="41992" name="TextBox 2">
            <a:extLst>
              <a:ext uri="{FF2B5EF4-FFF2-40B4-BE49-F238E27FC236}">
                <a16:creationId xmlns:a16="http://schemas.microsoft.com/office/drawing/2014/main" id="{EFBCFFAD-CA34-2EB2-5F66-49F0AC56FFE3}"/>
              </a:ext>
            </a:extLst>
          </p:cNvPr>
          <p:cNvSpPr txBox="1">
            <a:spLocks noChangeArrowheads="1"/>
          </p:cNvSpPr>
          <p:nvPr/>
        </p:nvSpPr>
        <p:spPr bwMode="auto">
          <a:xfrm>
            <a:off x="942975" y="4019550"/>
            <a:ext cx="24431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a:t>American civilian women </a:t>
            </a:r>
            <a:r>
              <a:rPr lang="en-US" altLang="en-US" sz="2000" b="1"/>
              <a:t>killed</a:t>
            </a:r>
            <a:r>
              <a:rPr lang="en-US" altLang="en-US"/>
              <a:t> during WWII</a:t>
            </a:r>
          </a:p>
        </p:txBody>
      </p:sp>
      <p:sp>
        <p:nvSpPr>
          <p:cNvPr id="41993" name="TextBox 11">
            <a:extLst>
              <a:ext uri="{FF2B5EF4-FFF2-40B4-BE49-F238E27FC236}">
                <a16:creationId xmlns:a16="http://schemas.microsoft.com/office/drawing/2014/main" id="{03370717-0356-AC31-F494-6A4834AACEA4}"/>
              </a:ext>
            </a:extLst>
          </p:cNvPr>
          <p:cNvSpPr txBox="1">
            <a:spLocks noChangeArrowheads="1"/>
          </p:cNvSpPr>
          <p:nvPr/>
        </p:nvSpPr>
        <p:spPr bwMode="auto">
          <a:xfrm>
            <a:off x="5546725" y="4019550"/>
            <a:ext cx="24431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a:t>American civilian women permanently </a:t>
            </a:r>
            <a:r>
              <a:rPr lang="en-US" altLang="en-US" sz="2000" b="1"/>
              <a:t>disabled</a:t>
            </a:r>
            <a:r>
              <a:rPr lang="en-US" altLang="en-US"/>
              <a:t> during WWII</a:t>
            </a:r>
          </a:p>
        </p:txBody>
      </p:sp>
      <p:sp>
        <p:nvSpPr>
          <p:cNvPr id="13" name="TextBox 12">
            <a:extLst>
              <a:ext uri="{FF2B5EF4-FFF2-40B4-BE49-F238E27FC236}">
                <a16:creationId xmlns:a16="http://schemas.microsoft.com/office/drawing/2014/main" id="{745DADFB-E046-CB59-1022-FD0D5878D0DF}"/>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C6A95B97-1E00-00B9-2B0A-3169E41E209F}"/>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B3C25B79-D04D-6999-4768-64E260FFAA0C}"/>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5B6F87F2-412D-194D-AE94-743B9B4FD335}"/>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F374BE5A-8E47-9FC5-3350-E98B8F091C0F}"/>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0" name="Rectangle 9">
            <a:extLst>
              <a:ext uri="{FF2B5EF4-FFF2-40B4-BE49-F238E27FC236}">
                <a16:creationId xmlns:a16="http://schemas.microsoft.com/office/drawing/2014/main" id="{E60F0CAC-C9D0-16FC-C1E6-BCC935EB43A3}"/>
              </a:ext>
            </a:extLst>
          </p:cNvPr>
          <p:cNvSpPr/>
          <p:nvPr/>
        </p:nvSpPr>
        <p:spPr>
          <a:xfrm>
            <a:off x="645311" y="3013243"/>
            <a:ext cx="7853432" cy="830997"/>
          </a:xfrm>
          <a:prstGeom prst="rect">
            <a:avLst/>
          </a:prstGeom>
          <a:noFill/>
          <a:effectLst>
            <a:reflection blurRad="6350" stA="20000" endA="300" endPos="60000" dir="5400000" sy="-100000" algn="bl" rotWithShape="0"/>
          </a:effectLst>
        </p:spPr>
        <p:txBody>
          <a:bodyPr wrap="none">
            <a:spAutoFit/>
          </a:bodyPr>
          <a:lstStyle/>
          <a:p>
            <a:pPr algn="ctr" fontAlgn="auto">
              <a:spcBef>
                <a:spcPts val="0"/>
              </a:spcBef>
              <a:spcAft>
                <a:spcPts val="0"/>
              </a:spcAft>
              <a:defRPr/>
            </a:pPr>
            <a:r>
              <a:rPr lang="en-US" sz="4800" b="1" dirty="0">
                <a:ln w="12700">
                  <a:solidFill>
                    <a:schemeClr val="tx2">
                      <a:satMod val="155000"/>
                    </a:schemeClr>
                  </a:solidFill>
                  <a:prstDash val="solid"/>
                </a:ln>
                <a:solidFill>
                  <a:srgbClr val="FFFFFF"/>
                </a:solidFill>
                <a:effectLst>
                  <a:glow rad="25400">
                    <a:schemeClr val="accent2">
                      <a:satMod val="175000"/>
                      <a:alpha val="60000"/>
                    </a:schemeClr>
                  </a:glow>
                  <a:outerShdw blurRad="41275" dist="20320" dir="1800000" algn="tl" rotWithShape="0">
                    <a:srgbClr val="000000">
                      <a:alpha val="40000"/>
                    </a:srgbClr>
                  </a:outerShdw>
                </a:effectLst>
                <a:latin typeface="+mn-lt"/>
                <a:ea typeface="+mn-ea"/>
              </a:rPr>
              <a:t>Grange Women during WWII</a:t>
            </a:r>
          </a:p>
        </p:txBody>
      </p:sp>
      <p:sp>
        <p:nvSpPr>
          <p:cNvPr id="11" name="TextBox 10">
            <a:extLst>
              <a:ext uri="{FF2B5EF4-FFF2-40B4-BE49-F238E27FC236}">
                <a16:creationId xmlns:a16="http://schemas.microsoft.com/office/drawing/2014/main" id="{026E2ED3-1105-2E2C-B290-AA8C46603185}"/>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C0D212FD-97ED-74FD-09FB-B376C15127A1}"/>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EFE2732C-0326-F217-0D1C-D964E2474255}"/>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701D5ABC-9FC5-9968-305D-96177A2AC028}"/>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DC086575-4161-C734-C888-957A20B4EE4A}"/>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3" name="Rectangle 2">
            <a:extLst>
              <a:ext uri="{FF2B5EF4-FFF2-40B4-BE49-F238E27FC236}">
                <a16:creationId xmlns:a16="http://schemas.microsoft.com/office/drawing/2014/main" id="{39EDC219-D6B7-AD36-C1CC-2A1667DCCFB4}"/>
              </a:ext>
            </a:extLst>
          </p:cNvPr>
          <p:cNvSpPr/>
          <p:nvPr/>
        </p:nvSpPr>
        <p:spPr>
          <a:xfrm>
            <a:off x="234437" y="2060382"/>
            <a:ext cx="6053648" cy="923330"/>
          </a:xfrm>
          <a:prstGeom prst="rect">
            <a:avLst/>
          </a:prstGeom>
          <a:noFill/>
        </p:spPr>
        <p:txBody>
          <a:bodyPr wrap="none">
            <a:spAutoFit/>
          </a:bodyPr>
          <a:lstStyle/>
          <a:p>
            <a:pPr algn="ctr" fontAlgn="auto">
              <a:spcBef>
                <a:spcPts val="0"/>
              </a:spcBef>
              <a:spcAft>
                <a:spcPts val="0"/>
              </a:spcAft>
              <a:defRPr/>
            </a:pPr>
            <a:r>
              <a:rPr lang="en-US" sz="5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GRANGES helped by:</a:t>
            </a:r>
          </a:p>
        </p:txBody>
      </p:sp>
      <p:pic>
        <p:nvPicPr>
          <p:cNvPr id="4" name="Picture 3" descr="Victory Garden.jpg">
            <a:extLst>
              <a:ext uri="{FF2B5EF4-FFF2-40B4-BE49-F238E27FC236}">
                <a16:creationId xmlns:a16="http://schemas.microsoft.com/office/drawing/2014/main" id="{15E58A33-7AB1-0EBC-CF2A-1618199C44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963" y="3622675"/>
            <a:ext cx="175577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war bonds with Nazi bomber 002.jpg">
            <a:extLst>
              <a:ext uri="{FF2B5EF4-FFF2-40B4-BE49-F238E27FC236}">
                <a16:creationId xmlns:a16="http://schemas.microsoft.com/office/drawing/2014/main" id="{D18E6D83-A5FA-413E-34EC-0DFA323A7F64}"/>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759200" y="3649663"/>
            <a:ext cx="1647825"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ARE package.jpg">
            <a:extLst>
              <a:ext uri="{FF2B5EF4-FFF2-40B4-BE49-F238E27FC236}">
                <a16:creationId xmlns:a16="http://schemas.microsoft.com/office/drawing/2014/main" id="{E274F437-84DE-D272-52DC-83CA17C8ED09}"/>
              </a:ext>
            </a:extLst>
          </p:cNvPr>
          <p:cNvPicPr>
            <a:picLocks/>
          </p:cNvPicPr>
          <p:nvPr/>
        </p:nvPicPr>
        <p:blipFill>
          <a:blip r:embed="rId5">
            <a:extLst>
              <a:ext uri="{28A0092B-C50C-407E-A947-70E740481C1C}">
                <a14:useLocalDpi xmlns:a14="http://schemas.microsoft.com/office/drawing/2010/main" val="0"/>
              </a:ext>
            </a:extLst>
          </a:blip>
          <a:srcRect b="8476"/>
          <a:stretch>
            <a:fillRect/>
          </a:stretch>
        </p:blipFill>
        <p:spPr bwMode="auto">
          <a:xfrm>
            <a:off x="6670675" y="3632200"/>
            <a:ext cx="16557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a:extLst>
              <a:ext uri="{FF2B5EF4-FFF2-40B4-BE49-F238E27FC236}">
                <a16:creationId xmlns:a16="http://schemas.microsoft.com/office/drawing/2014/main" id="{0B17DB52-0045-52A8-E74F-FBC7A339A8C2}"/>
              </a:ext>
            </a:extLst>
          </p:cNvPr>
          <p:cNvSpPr>
            <a:spLocks noChangeArrowheads="1"/>
          </p:cNvSpPr>
          <p:nvPr/>
        </p:nvSpPr>
        <p:spPr bwMode="auto">
          <a:xfrm>
            <a:off x="461963" y="3141663"/>
            <a:ext cx="1755775" cy="377825"/>
          </a:xfrm>
          <a:prstGeom prst="roundRect">
            <a:avLst>
              <a:gd name="adj" fmla="val 16667"/>
            </a:avLst>
          </a:prstGeom>
          <a:solidFill>
            <a:schemeClr val="accent2">
              <a:alpha val="85881"/>
            </a:scheme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400" dirty="0">
                <a:solidFill>
                  <a:schemeClr val="lt1"/>
                </a:solidFill>
                <a:latin typeface="+mn-lt"/>
                <a:ea typeface="+mn-ea"/>
              </a:rPr>
              <a:t>Home Gardens</a:t>
            </a:r>
          </a:p>
        </p:txBody>
      </p:sp>
      <p:sp>
        <p:nvSpPr>
          <p:cNvPr id="15" name="Rounded Rectangle 14">
            <a:extLst>
              <a:ext uri="{FF2B5EF4-FFF2-40B4-BE49-F238E27FC236}">
                <a16:creationId xmlns:a16="http://schemas.microsoft.com/office/drawing/2014/main" id="{7950FBC3-6EA5-0E10-527E-AE53EF19073F}"/>
              </a:ext>
            </a:extLst>
          </p:cNvPr>
          <p:cNvSpPr>
            <a:spLocks noChangeArrowheads="1"/>
          </p:cNvSpPr>
          <p:nvPr/>
        </p:nvSpPr>
        <p:spPr bwMode="auto">
          <a:xfrm>
            <a:off x="3711575" y="3141663"/>
            <a:ext cx="1755775" cy="404812"/>
          </a:xfrm>
          <a:prstGeom prst="roundRect">
            <a:avLst>
              <a:gd name="adj" fmla="val 16667"/>
            </a:avLst>
          </a:prstGeom>
          <a:solidFill>
            <a:schemeClr val="accent2">
              <a:alpha val="85881"/>
            </a:scheme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400" dirty="0">
                <a:solidFill>
                  <a:schemeClr val="lt1"/>
                </a:solidFill>
                <a:latin typeface="+mn-lt"/>
                <a:ea typeface="+mn-ea"/>
              </a:rPr>
              <a:t>Buying War Bonds</a:t>
            </a:r>
          </a:p>
        </p:txBody>
      </p:sp>
      <p:sp>
        <p:nvSpPr>
          <p:cNvPr id="16" name="Rounded Rectangle 15">
            <a:extLst>
              <a:ext uri="{FF2B5EF4-FFF2-40B4-BE49-F238E27FC236}">
                <a16:creationId xmlns:a16="http://schemas.microsoft.com/office/drawing/2014/main" id="{76D717ED-CAC0-16F7-0B7A-26C1EAEB8899}"/>
              </a:ext>
            </a:extLst>
          </p:cNvPr>
          <p:cNvSpPr>
            <a:spLocks noChangeArrowheads="1"/>
          </p:cNvSpPr>
          <p:nvPr/>
        </p:nvSpPr>
        <p:spPr bwMode="auto">
          <a:xfrm>
            <a:off x="6670675" y="3141663"/>
            <a:ext cx="1755775" cy="387350"/>
          </a:xfrm>
          <a:prstGeom prst="roundRect">
            <a:avLst>
              <a:gd name="adj" fmla="val 16667"/>
            </a:avLst>
          </a:prstGeom>
          <a:solidFill>
            <a:schemeClr val="accent2">
              <a:alpha val="85881"/>
            </a:scheme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400" dirty="0">
                <a:solidFill>
                  <a:schemeClr val="lt1"/>
                </a:solidFill>
                <a:latin typeface="+mn-lt"/>
                <a:ea typeface="+mn-ea"/>
              </a:rPr>
              <a:t>Sending gifts to Grangers in Military</a:t>
            </a:r>
          </a:p>
        </p:txBody>
      </p:sp>
      <p:sp>
        <p:nvSpPr>
          <p:cNvPr id="14" name="TextBox 13">
            <a:extLst>
              <a:ext uri="{FF2B5EF4-FFF2-40B4-BE49-F238E27FC236}">
                <a16:creationId xmlns:a16="http://schemas.microsoft.com/office/drawing/2014/main" id="{11120437-A181-B461-A829-5C9BB364DF5B}"/>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 calcmode="lin" valueType="num">
                                      <p:cBhvr>
                                        <p:cTn id="27" dur="500" fill="hold"/>
                                        <p:tgtEl>
                                          <p:spTgt spid="12"/>
                                        </p:tgtEl>
                                        <p:attrNameLst>
                                          <p:attrName>style.rotation</p:attrName>
                                        </p:attrNameLst>
                                      </p:cBhvr>
                                      <p:tavLst>
                                        <p:tav tm="0">
                                          <p:val>
                                            <p:fltVal val="360"/>
                                          </p:val>
                                        </p:tav>
                                        <p:tav tm="100000">
                                          <p:val>
                                            <p:fltVal val="0"/>
                                          </p:val>
                                        </p:tav>
                                      </p:tavLst>
                                    </p:anim>
                                    <p:animEffect transition="in" filter="fade">
                                      <p:cBhvr>
                                        <p:cTn id="28" dur="500"/>
                                        <p:tgtEl>
                                          <p:spTgt spid="1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 calcmode="lin" valueType="num">
                                      <p:cBhvr>
                                        <p:cTn id="33" dur="500" fill="hold"/>
                                        <p:tgtEl>
                                          <p:spTgt spid="15"/>
                                        </p:tgtEl>
                                        <p:attrNameLst>
                                          <p:attrName>style.rotation</p:attrName>
                                        </p:attrNameLst>
                                      </p:cBhvr>
                                      <p:tavLst>
                                        <p:tav tm="0">
                                          <p:val>
                                            <p:fltVal val="360"/>
                                          </p:val>
                                        </p:tav>
                                        <p:tav tm="100000">
                                          <p:val>
                                            <p:fltVal val="0"/>
                                          </p:val>
                                        </p:tav>
                                      </p:tavLst>
                                    </p:anim>
                                    <p:animEffect transition="in" filter="fade">
                                      <p:cBhvr>
                                        <p:cTn id="34" dur="500"/>
                                        <p:tgtEl>
                                          <p:spTgt spid="15"/>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 calcmode="lin" valueType="num">
                                      <p:cBhvr>
                                        <p:cTn id="39" dur="500" fill="hold"/>
                                        <p:tgtEl>
                                          <p:spTgt spid="16"/>
                                        </p:tgtEl>
                                        <p:attrNameLst>
                                          <p:attrName>style.rotation</p:attrName>
                                        </p:attrNameLst>
                                      </p:cBhvr>
                                      <p:tavLst>
                                        <p:tav tm="0">
                                          <p:val>
                                            <p:fltVal val="360"/>
                                          </p:val>
                                        </p:tav>
                                        <p:tav tm="100000">
                                          <p:val>
                                            <p:fltVal val="0"/>
                                          </p:val>
                                        </p:tav>
                                      </p:tavLst>
                                    </p:anim>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AA9B6EB6-7A51-AC5C-FC58-C2E59475C1D6}"/>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A0817476-D4B9-73C0-A4BE-29C0A800E7A8}"/>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C22340B1-81E8-390A-53F3-D6314832BADE}"/>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E7FFCCF5-E380-214C-80A0-386B991D6620}"/>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0" name="Rounded Rectangle 9">
            <a:extLst>
              <a:ext uri="{FF2B5EF4-FFF2-40B4-BE49-F238E27FC236}">
                <a16:creationId xmlns:a16="http://schemas.microsoft.com/office/drawing/2014/main" id="{CCA9366C-A5CE-325C-ED08-CF36BCBB3E79}"/>
              </a:ext>
            </a:extLst>
          </p:cNvPr>
          <p:cNvSpPr>
            <a:spLocks noChangeArrowheads="1"/>
          </p:cNvSpPr>
          <p:nvPr/>
        </p:nvSpPr>
        <p:spPr bwMode="auto">
          <a:xfrm>
            <a:off x="652463" y="2382838"/>
            <a:ext cx="7753350" cy="3132137"/>
          </a:xfrm>
          <a:prstGeom prst="roundRect">
            <a:avLst>
              <a:gd name="adj" fmla="val 8875"/>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45063" name="TextBox 2">
            <a:extLst>
              <a:ext uri="{FF2B5EF4-FFF2-40B4-BE49-F238E27FC236}">
                <a16:creationId xmlns:a16="http://schemas.microsoft.com/office/drawing/2014/main" id="{D6CE7867-C7F4-9F8A-9523-7627096EA3EF}"/>
              </a:ext>
            </a:extLst>
          </p:cNvPr>
          <p:cNvSpPr txBox="1">
            <a:spLocks noChangeArrowheads="1"/>
          </p:cNvSpPr>
          <p:nvPr/>
        </p:nvSpPr>
        <p:spPr bwMode="auto">
          <a:xfrm>
            <a:off x="895350" y="2479675"/>
            <a:ext cx="73533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2800"/>
              <a:t>-Who were the women in your Grange and community?</a:t>
            </a:r>
          </a:p>
          <a:p>
            <a:pPr eaLnBrk="1" hangingPunct="1"/>
            <a:endParaRPr lang="en-US" altLang="en-US"/>
          </a:p>
          <a:p>
            <a:pPr eaLnBrk="1" hangingPunct="1"/>
            <a:r>
              <a:rPr lang="en-US" altLang="en-US" sz="2800"/>
              <a:t>-What did these women do?</a:t>
            </a:r>
          </a:p>
          <a:p>
            <a:pPr eaLnBrk="1" hangingPunct="1"/>
            <a:endParaRPr lang="en-US" altLang="en-US"/>
          </a:p>
          <a:p>
            <a:pPr algn="ctr" eaLnBrk="1" hangingPunct="1"/>
            <a:endParaRPr lang="en-US" altLang="en-US"/>
          </a:p>
          <a:p>
            <a:pPr algn="ctr" eaLnBrk="1" hangingPunct="1"/>
            <a:r>
              <a:rPr lang="en-US" altLang="en-US"/>
              <a:t>Take time to thank the women in your Grange and community for their efforts during World War II</a:t>
            </a:r>
          </a:p>
          <a:p>
            <a:pPr eaLnBrk="1" hangingPunct="1"/>
            <a:endParaRPr lang="en-US" altLang="en-US"/>
          </a:p>
        </p:txBody>
      </p:sp>
      <p:sp>
        <p:nvSpPr>
          <p:cNvPr id="11" name="TextBox 10">
            <a:extLst>
              <a:ext uri="{FF2B5EF4-FFF2-40B4-BE49-F238E27FC236}">
                <a16:creationId xmlns:a16="http://schemas.microsoft.com/office/drawing/2014/main" id="{9E7F19E1-EF59-DC34-5C35-CBE09FFE79CF}"/>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2AA1BDCE-660A-F7FA-2D02-94F817925214}"/>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B5705967-4E94-D603-7E5E-72F8191F689C}"/>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4F68E67E-0762-A3A8-F862-EE7C93273006}"/>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F0DAE84E-2730-657F-D9E6-94E1CA7CEABD}"/>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0" name="Rounded Rectangle 9">
            <a:extLst>
              <a:ext uri="{FF2B5EF4-FFF2-40B4-BE49-F238E27FC236}">
                <a16:creationId xmlns:a16="http://schemas.microsoft.com/office/drawing/2014/main" id="{B20D30CB-9F1A-C520-1B1B-76BF58070CCE}"/>
              </a:ext>
            </a:extLst>
          </p:cNvPr>
          <p:cNvSpPr>
            <a:spLocks noChangeArrowheads="1"/>
          </p:cNvSpPr>
          <p:nvPr/>
        </p:nvSpPr>
        <p:spPr bwMode="auto">
          <a:xfrm>
            <a:off x="652463" y="2382838"/>
            <a:ext cx="7753350" cy="3132137"/>
          </a:xfrm>
          <a:prstGeom prst="roundRect">
            <a:avLst>
              <a:gd name="adj" fmla="val 8875"/>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46087" name="Rectangle 3">
            <a:extLst>
              <a:ext uri="{FF2B5EF4-FFF2-40B4-BE49-F238E27FC236}">
                <a16:creationId xmlns:a16="http://schemas.microsoft.com/office/drawing/2014/main" id="{84275EB2-7153-F3B9-B60D-128A26B3C9F5}"/>
              </a:ext>
            </a:extLst>
          </p:cNvPr>
          <p:cNvSpPr>
            <a:spLocks noChangeArrowheads="1"/>
          </p:cNvSpPr>
          <p:nvPr/>
        </p:nvSpPr>
        <p:spPr bwMode="auto">
          <a:xfrm>
            <a:off x="809625" y="2382838"/>
            <a:ext cx="7596188"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2800" b="1" u="sng"/>
              <a:t>Sources:</a:t>
            </a:r>
          </a:p>
          <a:p>
            <a:pPr eaLnBrk="1" hangingPunct="1"/>
            <a:endParaRPr lang="en-US" altLang="en-US"/>
          </a:p>
          <a:p>
            <a:pPr eaLnBrk="1" hangingPunct="1"/>
            <a:r>
              <a:rPr lang="en-US" altLang="en-US"/>
              <a:t>Women of the Grange by Donald B. Marti</a:t>
            </a:r>
          </a:p>
          <a:p>
            <a:pPr eaLnBrk="1" hangingPunct="1"/>
            <a:endParaRPr lang="en-US" altLang="en-US"/>
          </a:p>
          <a:p>
            <a:pPr eaLnBrk="1" hangingPunct="1"/>
            <a:r>
              <a:rPr lang="en-US" altLang="en-US"/>
              <a:t>Flying for her Country by Amy Goodpaster Strebe</a:t>
            </a:r>
          </a:p>
          <a:p>
            <a:pPr eaLnBrk="1" hangingPunct="1"/>
            <a:endParaRPr lang="en-US" altLang="en-US" u="sng">
              <a:hlinkClick r:id="rId3"/>
            </a:endParaRPr>
          </a:p>
          <a:p>
            <a:pPr eaLnBrk="1" hangingPunct="1"/>
            <a:r>
              <a:rPr lang="en-US" altLang="en-US" u="sng">
                <a:hlinkClick r:id="rId3"/>
              </a:rPr>
              <a:t>www.whenourmotherswenttowar.com</a:t>
            </a:r>
            <a:r>
              <a:rPr lang="en-US" altLang="en-US"/>
              <a:t> </a:t>
            </a:r>
          </a:p>
          <a:p>
            <a:pPr eaLnBrk="1" hangingPunct="1"/>
            <a:r>
              <a:rPr lang="en-US" altLang="en-US" u="sng">
                <a:hlinkClick r:id="rId4"/>
              </a:rPr>
              <a:t>http://www.history.army.mil/brochures/WAC/WAC.HTM</a:t>
            </a:r>
            <a:r>
              <a:rPr lang="en-US" altLang="en-US"/>
              <a:t> </a:t>
            </a:r>
          </a:p>
          <a:p>
            <a:pPr eaLnBrk="1" hangingPunct="1"/>
            <a:r>
              <a:rPr lang="en-US" altLang="en-US" u="sng">
                <a:hlinkClick r:id="rId5"/>
              </a:rPr>
              <a:t>http://www.nationalww2museum.org/learn/education/for-students/ww2-history/at-a-glance/women-in-ww2.html</a:t>
            </a:r>
            <a:endParaRPr lang="en-US" altLang="en-US"/>
          </a:p>
        </p:txBody>
      </p:sp>
      <p:sp>
        <p:nvSpPr>
          <p:cNvPr id="11" name="TextBox 10">
            <a:extLst>
              <a:ext uri="{FF2B5EF4-FFF2-40B4-BE49-F238E27FC236}">
                <a16:creationId xmlns:a16="http://schemas.microsoft.com/office/drawing/2014/main" id="{9A7D3304-1809-1461-4855-2336DAADA25D}"/>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3A19403F-FB68-72CA-CC24-37FE4775E275}"/>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E193C959-2E79-A695-D208-05F5FBAB0E7C}"/>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ED37F226-3B69-C4A4-A138-4EAC48D7CEBC}"/>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75762E6F-78E2-F3E4-92F0-7AD09BD43A37}"/>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0" name="Rounded Rectangle 9">
            <a:extLst>
              <a:ext uri="{FF2B5EF4-FFF2-40B4-BE49-F238E27FC236}">
                <a16:creationId xmlns:a16="http://schemas.microsoft.com/office/drawing/2014/main" id="{E3E77383-C61B-2A39-9865-37690C0B2446}"/>
              </a:ext>
            </a:extLst>
          </p:cNvPr>
          <p:cNvSpPr>
            <a:spLocks noChangeArrowheads="1"/>
          </p:cNvSpPr>
          <p:nvPr/>
        </p:nvSpPr>
        <p:spPr bwMode="auto">
          <a:xfrm>
            <a:off x="652463" y="2382838"/>
            <a:ext cx="7753350" cy="3289300"/>
          </a:xfrm>
          <a:prstGeom prst="roundRect">
            <a:avLst>
              <a:gd name="adj" fmla="val 8875"/>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sz="1400" dirty="0">
              <a:solidFill>
                <a:srgbClr val="FFFFFF"/>
              </a:solidFill>
              <a:latin typeface="+mn-lt"/>
              <a:ea typeface="+mn-ea"/>
            </a:endParaRPr>
          </a:p>
          <a:p>
            <a:pPr algn="ctr" fontAlgn="auto">
              <a:spcBef>
                <a:spcPts val="0"/>
              </a:spcBef>
              <a:spcAft>
                <a:spcPts val="0"/>
              </a:spcAft>
              <a:defRPr/>
            </a:pPr>
            <a:endParaRPr lang="en-US" sz="1400" dirty="0">
              <a:solidFill>
                <a:srgbClr val="FFFFFF"/>
              </a:solidFill>
              <a:latin typeface="+mn-lt"/>
              <a:ea typeface="+mn-ea"/>
            </a:endParaRPr>
          </a:p>
          <a:p>
            <a:pPr algn="ctr" fontAlgn="auto">
              <a:spcBef>
                <a:spcPts val="0"/>
              </a:spcBef>
              <a:spcAft>
                <a:spcPts val="0"/>
              </a:spcAft>
              <a:defRPr/>
            </a:pPr>
            <a:endParaRPr lang="en-US" sz="1400" dirty="0">
              <a:solidFill>
                <a:srgbClr val="FFFFFF"/>
              </a:solidFill>
              <a:latin typeface="+mn-lt"/>
              <a:ea typeface="+mn-ea"/>
            </a:endParaRPr>
          </a:p>
        </p:txBody>
      </p:sp>
      <p:sp>
        <p:nvSpPr>
          <p:cNvPr id="47111" name="Rectangle 3">
            <a:extLst>
              <a:ext uri="{FF2B5EF4-FFF2-40B4-BE49-F238E27FC236}">
                <a16:creationId xmlns:a16="http://schemas.microsoft.com/office/drawing/2014/main" id="{FDCE2E2F-4C37-55C7-1E5B-B8A4C148F455}"/>
              </a:ext>
            </a:extLst>
          </p:cNvPr>
          <p:cNvSpPr>
            <a:spLocks noChangeArrowheads="1"/>
          </p:cNvSpPr>
          <p:nvPr/>
        </p:nvSpPr>
        <p:spPr bwMode="auto">
          <a:xfrm>
            <a:off x="652463" y="2382838"/>
            <a:ext cx="775335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b="1"/>
              <a:t>Additional Resources:</a:t>
            </a:r>
          </a:p>
          <a:p>
            <a:pPr eaLnBrk="1" hangingPunct="1"/>
            <a:endParaRPr lang="en-US" altLang="en-US" sz="1400"/>
          </a:p>
          <a:p>
            <a:pPr eaLnBrk="1" hangingPunct="1"/>
            <a:r>
              <a:rPr lang="en-US" altLang="en-US" sz="1400"/>
              <a:t>On the Farm Front: The Women’s Land Army in WWII by Stephanie A. Carpenter</a:t>
            </a:r>
          </a:p>
          <a:p>
            <a:pPr eaLnBrk="1" hangingPunct="1"/>
            <a:r>
              <a:rPr lang="en-US" altLang="en-US" sz="1400"/>
              <a:t>Her War: American Women in WWII by Eleanor Lang &amp; Katherine Dobie</a:t>
            </a:r>
          </a:p>
          <a:p>
            <a:pPr eaLnBrk="1" hangingPunct="1"/>
            <a:r>
              <a:rPr lang="en-US" altLang="en-US" sz="1400"/>
              <a:t>Our Mother’s War: American Women at Home &amp; at the Front during WWII by Emily Yellin</a:t>
            </a:r>
          </a:p>
          <a:p>
            <a:pPr eaLnBrk="1" hangingPunct="1"/>
            <a:r>
              <a:rPr lang="en-US" altLang="en-US" sz="1400"/>
              <a:t>American Experience: Fly Girls DVD &amp; CD Rom (Documentary)</a:t>
            </a:r>
          </a:p>
          <a:p>
            <a:pPr eaLnBrk="1" hangingPunct="1"/>
            <a:r>
              <a:rPr lang="en-US" altLang="en-US" sz="1400"/>
              <a:t>We Band of Angels: The Untold Story of American Nurses Trapped on Battaan by the Japanese by Elizabeth Norman</a:t>
            </a:r>
          </a:p>
          <a:p>
            <a:pPr eaLnBrk="1" hangingPunct="1"/>
            <a:r>
              <a:rPr lang="en-US" altLang="en-US" sz="1400"/>
              <a:t>A WASP Among Eagles: A Woman Military Test Pilot in WWII by Ann Carl</a:t>
            </a:r>
          </a:p>
          <a:p>
            <a:pPr eaLnBrk="1" hangingPunct="1"/>
            <a:r>
              <a:rPr lang="en-US" altLang="en-US" sz="1400"/>
              <a:t>Rosie the Riveter: Women working on the Home Front in WWII by Penny Coleman (Young Adult Book)</a:t>
            </a:r>
          </a:p>
          <a:p>
            <a:pPr eaLnBrk="1" hangingPunct="1"/>
            <a:r>
              <a:rPr lang="en-US" altLang="en-US" sz="1400"/>
              <a:t>Photo Book: Making WAVES: Navy Women of WWII by Evan Bachner</a:t>
            </a:r>
          </a:p>
          <a:p>
            <a:pPr eaLnBrk="1" hangingPunct="1"/>
            <a:r>
              <a:rPr lang="en-US" altLang="en-US" sz="1400"/>
              <a:t>One Woman’s Army: A Black officer remembers the WAC by Charity Adams Earley</a:t>
            </a:r>
          </a:p>
          <a:p>
            <a:pPr eaLnBrk="1" hangingPunct="1"/>
            <a:r>
              <a:rPr lang="en-US" altLang="en-US" sz="1400"/>
              <a:t>And If I Perish: Frontline US Army Nurses in WWII by Evelyn Monahan &amp; Rosemary Neidel-Greenlee</a:t>
            </a:r>
          </a:p>
          <a:p>
            <a:pPr eaLnBrk="1" hangingPunct="1"/>
            <a:r>
              <a:rPr lang="en-US" altLang="en-US" sz="1400"/>
              <a:t>When Diamonds Were a Girl’s Best Friend by Janis Taylor (Documentary 1992)</a:t>
            </a:r>
          </a:p>
        </p:txBody>
      </p:sp>
      <p:sp>
        <p:nvSpPr>
          <p:cNvPr id="12" name="TextBox 11">
            <a:extLst>
              <a:ext uri="{FF2B5EF4-FFF2-40B4-BE49-F238E27FC236}">
                <a16:creationId xmlns:a16="http://schemas.microsoft.com/office/drawing/2014/main" id="{2BEFE860-7C11-FD8B-7DC1-DC361754E551}"/>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E20F8D99-B943-4FBC-B434-ADD2C009439B}"/>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8" name="Straight Connector 7">
            <a:extLst>
              <a:ext uri="{FF2B5EF4-FFF2-40B4-BE49-F238E27FC236}">
                <a16:creationId xmlns:a16="http://schemas.microsoft.com/office/drawing/2014/main" id="{156EFF38-954D-227C-1682-16E7B24BAD16}"/>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9" name="Straight Connector 8">
            <a:extLst>
              <a:ext uri="{FF2B5EF4-FFF2-40B4-BE49-F238E27FC236}">
                <a16:creationId xmlns:a16="http://schemas.microsoft.com/office/drawing/2014/main" id="{C49DEBF0-DA20-754D-F93A-4BCD979E6936}"/>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10" name="Straight Connector 9">
            <a:extLst>
              <a:ext uri="{FF2B5EF4-FFF2-40B4-BE49-F238E27FC236}">
                <a16:creationId xmlns:a16="http://schemas.microsoft.com/office/drawing/2014/main" id="{A880435F-B29E-1E5B-4318-B0A64BA7BB30}"/>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12" name="Rectangle 11">
            <a:extLst>
              <a:ext uri="{FF2B5EF4-FFF2-40B4-BE49-F238E27FC236}">
                <a16:creationId xmlns:a16="http://schemas.microsoft.com/office/drawing/2014/main" id="{9F6E739A-0AA9-32A9-1D1B-CCC793B93D36}"/>
              </a:ext>
            </a:extLst>
          </p:cNvPr>
          <p:cNvSpPr>
            <a:spLocks noChangeArrowheads="1"/>
          </p:cNvSpPr>
          <p:nvPr/>
        </p:nvSpPr>
        <p:spPr bwMode="auto">
          <a:xfrm>
            <a:off x="0" y="2060575"/>
            <a:ext cx="9144000" cy="3741738"/>
          </a:xfrm>
          <a:prstGeom prst="rect">
            <a:avLst/>
          </a:prstGeom>
          <a:blipFill dpi="0" rotWithShape="1">
            <a:blip r:embed="rId3">
              <a:alphaModFix amt="15000"/>
            </a:blip>
            <a:srcRect/>
            <a:tile tx="0" ty="0" sx="100000" sy="100000" flip="none" algn="tl"/>
          </a:blip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1" name="Rounded Rectangle 10">
            <a:extLst>
              <a:ext uri="{FF2B5EF4-FFF2-40B4-BE49-F238E27FC236}">
                <a16:creationId xmlns:a16="http://schemas.microsoft.com/office/drawing/2014/main" id="{9BBAD0D5-3AD1-6A09-3520-8AA123012FE1}"/>
              </a:ext>
            </a:extLst>
          </p:cNvPr>
          <p:cNvSpPr>
            <a:spLocks noChangeArrowheads="1"/>
          </p:cNvSpPr>
          <p:nvPr/>
        </p:nvSpPr>
        <p:spPr bwMode="auto">
          <a:xfrm>
            <a:off x="155575" y="2238375"/>
            <a:ext cx="1057275" cy="3459163"/>
          </a:xfrm>
          <a:prstGeom prst="roundRect">
            <a:avLst>
              <a:gd name="adj" fmla="val 16667"/>
            </a:avLst>
          </a:prstGeom>
          <a:solidFill>
            <a:srgbClr val="FFFFFF">
              <a:alpha val="27843"/>
            </a:srgbClr>
          </a:solidFill>
          <a:ln w="9525">
            <a:solidFill>
              <a:srgbClr val="4A7EBB"/>
            </a:solidFill>
            <a:round/>
            <a:headEnd/>
            <a:tailEnd/>
          </a:ln>
          <a:effectLst>
            <a:outerShdw dist="317500" dir="5400000" sx="89999" sy="-19000" rotWithShape="0">
              <a:srgbClr val="808080">
                <a:alpha val="1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pic>
        <p:nvPicPr>
          <p:cNvPr id="6152" name="Picture 12" descr="Navy_logo.jpg">
            <a:extLst>
              <a:ext uri="{FF2B5EF4-FFF2-40B4-BE49-F238E27FC236}">
                <a16:creationId xmlns:a16="http://schemas.microsoft.com/office/drawing/2014/main" id="{9BC28210-2D77-3231-BF02-FDF24FEC9A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900" y="3571875"/>
            <a:ext cx="8905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3" descr="army-logo-773x1024.jpg">
            <a:extLst>
              <a:ext uri="{FF2B5EF4-FFF2-40B4-BE49-F238E27FC236}">
                <a16:creationId xmlns:a16="http://schemas.microsoft.com/office/drawing/2014/main" id="{EA3EFE99-E3B9-D541-D973-B08146BEB2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613" y="2359025"/>
            <a:ext cx="75247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4" descr="CoastGuard_Logo.png">
            <a:extLst>
              <a:ext uri="{FF2B5EF4-FFF2-40B4-BE49-F238E27FC236}">
                <a16:creationId xmlns:a16="http://schemas.microsoft.com/office/drawing/2014/main" id="{1C6DFF6C-D534-8ADD-70EE-9A4EAB19C8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9550" y="4660900"/>
            <a:ext cx="896938"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a:extLst>
              <a:ext uri="{FF2B5EF4-FFF2-40B4-BE49-F238E27FC236}">
                <a16:creationId xmlns:a16="http://schemas.microsoft.com/office/drawing/2014/main" id="{71EC6535-AAB7-84C1-7A1B-0011B03C728F}"/>
              </a:ext>
            </a:extLst>
          </p:cNvPr>
          <p:cNvSpPr>
            <a:spLocks noChangeArrowheads="1"/>
          </p:cNvSpPr>
          <p:nvPr/>
        </p:nvSpPr>
        <p:spPr bwMode="auto">
          <a:xfrm>
            <a:off x="1377950" y="2238375"/>
            <a:ext cx="7126288" cy="3459163"/>
          </a:xfrm>
          <a:prstGeom prst="roundRect">
            <a:avLst>
              <a:gd name="adj" fmla="val 16667"/>
            </a:avLst>
          </a:prstGeom>
          <a:solidFill>
            <a:srgbClr val="FFFFFF">
              <a:alpha val="27843"/>
            </a:srgbClr>
          </a:solidFill>
          <a:ln w="9525">
            <a:solidFill>
              <a:srgbClr val="4A7EBB"/>
            </a:solidFill>
            <a:round/>
            <a:headEnd/>
            <a:tailEnd/>
          </a:ln>
          <a:effectLst>
            <a:outerShdw dist="317500" dir="5400000" sx="89999" sy="-19000" rotWithShape="0">
              <a:srgbClr val="808080">
                <a:alpha val="1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6156" name="Rectangle 17">
            <a:extLst>
              <a:ext uri="{FF2B5EF4-FFF2-40B4-BE49-F238E27FC236}">
                <a16:creationId xmlns:a16="http://schemas.microsoft.com/office/drawing/2014/main" id="{F5068BCD-815A-F72C-E712-32EE7C5BD420}"/>
              </a:ext>
            </a:extLst>
          </p:cNvPr>
          <p:cNvSpPr>
            <a:spLocks noChangeArrowheads="1"/>
          </p:cNvSpPr>
          <p:nvPr/>
        </p:nvSpPr>
        <p:spPr bwMode="auto">
          <a:xfrm>
            <a:off x="1462088" y="2338388"/>
            <a:ext cx="69516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Congress authorized women to serve with the US Army, Navy and Coast Guard in 1942 and the Marines in 1943 for the duration of the “emergency” plus six months. </a:t>
            </a:r>
          </a:p>
        </p:txBody>
      </p:sp>
      <p:sp>
        <p:nvSpPr>
          <p:cNvPr id="6157" name="TextBox 18">
            <a:extLst>
              <a:ext uri="{FF2B5EF4-FFF2-40B4-BE49-F238E27FC236}">
                <a16:creationId xmlns:a16="http://schemas.microsoft.com/office/drawing/2014/main" id="{70D61286-F273-3EB7-D559-02005448E3B8}"/>
              </a:ext>
            </a:extLst>
          </p:cNvPr>
          <p:cNvSpPr txBox="1">
            <a:spLocks noChangeArrowheads="1"/>
          </p:cNvSpPr>
          <p:nvPr/>
        </p:nvSpPr>
        <p:spPr bwMode="auto">
          <a:xfrm>
            <a:off x="1462088" y="3146425"/>
            <a:ext cx="67357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The Army Nurse Corps served on the frontlines and </a:t>
            </a:r>
            <a:r>
              <a:rPr lang="en-US" altLang="en-US" b="1"/>
              <a:t>16</a:t>
            </a:r>
            <a:r>
              <a:rPr lang="en-US" altLang="en-US" sz="1600"/>
              <a:t> were killed at the front. Another </a:t>
            </a:r>
            <a:r>
              <a:rPr lang="en-US" altLang="en-US" b="1"/>
              <a:t>400</a:t>
            </a:r>
            <a:r>
              <a:rPr lang="en-US" altLang="en-US" sz="1600"/>
              <a:t> American women died serving in the military. </a:t>
            </a:r>
            <a:r>
              <a:rPr lang="en-US" altLang="en-US" b="1"/>
              <a:t>88</a:t>
            </a:r>
            <a:r>
              <a:rPr lang="en-US" altLang="en-US" sz="1600"/>
              <a:t> American service women were captured as POWs.</a:t>
            </a:r>
          </a:p>
          <a:p>
            <a:pPr eaLnBrk="1" hangingPunct="1"/>
            <a:endParaRPr lang="en-US" altLang="en-US" sz="1600"/>
          </a:p>
        </p:txBody>
      </p:sp>
      <p:sp>
        <p:nvSpPr>
          <p:cNvPr id="6158" name="TextBox 19">
            <a:extLst>
              <a:ext uri="{FF2B5EF4-FFF2-40B4-BE49-F238E27FC236}">
                <a16:creationId xmlns:a16="http://schemas.microsoft.com/office/drawing/2014/main" id="{E76F58E6-040A-F977-AE26-4D3FF44A35D8}"/>
              </a:ext>
            </a:extLst>
          </p:cNvPr>
          <p:cNvSpPr txBox="1">
            <a:spLocks noChangeArrowheads="1"/>
          </p:cNvSpPr>
          <p:nvPr/>
        </p:nvSpPr>
        <p:spPr bwMode="auto">
          <a:xfrm>
            <a:off x="1462088" y="4030663"/>
            <a:ext cx="68611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Servicewomen filled administrative and clerical jobs to begin with but as more men were shipped out, women began replacing them, in what most had considered unsuitable for women for WWII. These jobs include everything but direct combat, such as: part of the motor pool, radio operators and repairmen, gunnery instructors, mechanics, flight instructs, and other advanced technical and scientific fields.</a:t>
            </a:r>
          </a:p>
          <a:p>
            <a:pPr eaLnBrk="1" hangingPunct="1"/>
            <a:endParaRPr lang="en-US" altLang="en-US" sz="1600"/>
          </a:p>
        </p:txBody>
      </p:sp>
      <p:sp>
        <p:nvSpPr>
          <p:cNvPr id="17" name="TextBox 16">
            <a:extLst>
              <a:ext uri="{FF2B5EF4-FFF2-40B4-BE49-F238E27FC236}">
                <a16:creationId xmlns:a16="http://schemas.microsoft.com/office/drawing/2014/main" id="{87928926-FF5C-2208-969C-B600148E7ADF}"/>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F1DA3787-D75F-1086-CC1E-89B476E2BDDC}"/>
              </a:ext>
            </a:extLst>
          </p:cNvPr>
          <p:cNvPicPr>
            <a:picLocks noChangeAspect="1"/>
          </p:cNvPicPr>
          <p:nvPr/>
        </p:nvPicPr>
        <p:blipFill>
          <a:blip r:embed="rId3"/>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57567478-CE7A-D17F-269B-563F1AB542C7}"/>
              </a:ext>
            </a:extLst>
          </p:cNvPr>
          <p:cNvSpPr>
            <a:spLocks noChangeArrowheads="1"/>
          </p:cNvSpPr>
          <p:nvPr/>
        </p:nvSpPr>
        <p:spPr bwMode="auto">
          <a:xfrm>
            <a:off x="0" y="2117725"/>
            <a:ext cx="9144000" cy="3632200"/>
          </a:xfrm>
          <a:prstGeom prst="rect">
            <a:avLst/>
          </a:prstGeom>
          <a:blipFill dpi="0" rotWithShape="1">
            <a:blip r:embed="rId4">
              <a:alphaModFix amt="73000"/>
            </a:blip>
            <a:srcRect/>
            <a:stretch>
              <a:fillRect/>
            </a:stretch>
          </a:blip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ln>
                <a:solidFill>
                  <a:srgbClr val="000000"/>
                </a:solidFill>
              </a:ln>
              <a:solidFill>
                <a:schemeClr val="lt1"/>
              </a:solidFill>
              <a:latin typeface="+mn-lt"/>
              <a:ea typeface="+mn-ea"/>
            </a:endParaRPr>
          </a:p>
        </p:txBody>
      </p:sp>
      <p:cxnSp>
        <p:nvCxnSpPr>
          <p:cNvPr id="9" name="Straight Connector 8">
            <a:extLst>
              <a:ext uri="{FF2B5EF4-FFF2-40B4-BE49-F238E27FC236}">
                <a16:creationId xmlns:a16="http://schemas.microsoft.com/office/drawing/2014/main" id="{C7653C82-4319-E7EE-A74D-C8EC493741DA}"/>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cxnSp>
        <p:nvCxnSpPr>
          <p:cNvPr id="8" name="Straight Connector 7">
            <a:extLst>
              <a:ext uri="{FF2B5EF4-FFF2-40B4-BE49-F238E27FC236}">
                <a16:creationId xmlns:a16="http://schemas.microsoft.com/office/drawing/2014/main" id="{61E046FC-C22F-1329-12BE-D5D19FF1C38D}"/>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7" name="Straight Connector 6">
            <a:extLst>
              <a:ext uri="{FF2B5EF4-FFF2-40B4-BE49-F238E27FC236}">
                <a16:creationId xmlns:a16="http://schemas.microsoft.com/office/drawing/2014/main" id="{EC87430E-83A1-927D-60DE-F28581188E12}"/>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sp>
        <p:nvSpPr>
          <p:cNvPr id="14" name="Rounded Rectangle 13">
            <a:extLst>
              <a:ext uri="{FF2B5EF4-FFF2-40B4-BE49-F238E27FC236}">
                <a16:creationId xmlns:a16="http://schemas.microsoft.com/office/drawing/2014/main" id="{DE16E288-C277-52ED-971C-11C13F2BE7D9}"/>
              </a:ext>
            </a:extLst>
          </p:cNvPr>
          <p:cNvSpPr>
            <a:spLocks noChangeArrowheads="1"/>
          </p:cNvSpPr>
          <p:nvPr/>
        </p:nvSpPr>
        <p:spPr bwMode="auto">
          <a:xfrm>
            <a:off x="419100" y="4548188"/>
            <a:ext cx="8289925" cy="1042987"/>
          </a:xfrm>
          <a:prstGeom prst="roundRect">
            <a:avLst>
              <a:gd name="adj" fmla="val 16667"/>
            </a:avLst>
          </a:prstGeom>
          <a:gradFill rotWithShape="1">
            <a:gsLst>
              <a:gs pos="0">
                <a:srgbClr val="9BC1FF">
                  <a:alpha val="32999"/>
                </a:srgbClr>
              </a:gs>
              <a:gs pos="100000">
                <a:srgbClr val="3F80CD">
                  <a:alpha val="32999"/>
                </a:srgbClr>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6" name="Rectangle 15">
            <a:extLst>
              <a:ext uri="{FF2B5EF4-FFF2-40B4-BE49-F238E27FC236}">
                <a16:creationId xmlns:a16="http://schemas.microsoft.com/office/drawing/2014/main" id="{81B6F1F4-7431-36B2-24FD-022EC794CA02}"/>
              </a:ext>
            </a:extLst>
          </p:cNvPr>
          <p:cNvSpPr/>
          <p:nvPr/>
        </p:nvSpPr>
        <p:spPr>
          <a:xfrm>
            <a:off x="419567" y="4717533"/>
            <a:ext cx="8289275" cy="830997"/>
          </a:xfrm>
          <a:prstGeom prst="rect">
            <a:avLst/>
          </a:prstGeom>
        </p:spPr>
        <p:txBody>
          <a:bodyPr>
            <a:spAutoFit/>
          </a:bodyPr>
          <a:lstStyle/>
          <a:p>
            <a:pPr fontAlgn="auto">
              <a:spcBef>
                <a:spcPts val="0"/>
              </a:spcBef>
              <a:spcAft>
                <a:spcPts val="0"/>
              </a:spcAft>
              <a:defRPr/>
            </a:pPr>
            <a:r>
              <a:rPr lang="en-US"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mn-lt"/>
                <a:ea typeface="+mn-ea"/>
              </a:rPr>
              <a:t>In 1942, under Nancy </a:t>
            </a:r>
            <a:r>
              <a:rPr lang="en-US" sz="1600" dirty="0" err="1">
                <a:ln w="18415" cmpd="sng">
                  <a:solidFill>
                    <a:srgbClr val="FFFFFF"/>
                  </a:solidFill>
                  <a:prstDash val="solid"/>
                </a:ln>
                <a:solidFill>
                  <a:srgbClr val="FFFFFF"/>
                </a:solidFill>
                <a:effectLst>
                  <a:outerShdw blurRad="38100" dist="38100" dir="2700000" algn="tl">
                    <a:srgbClr val="000000">
                      <a:alpha val="43137"/>
                    </a:srgbClr>
                  </a:outerShdw>
                </a:effectLst>
                <a:latin typeface="+mn-lt"/>
                <a:ea typeface="+mn-ea"/>
              </a:rPr>
              <a:t>Harkness</a:t>
            </a:r>
            <a:r>
              <a:rPr lang="en-US"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mn-lt"/>
                <a:ea typeface="+mn-ea"/>
              </a:rPr>
              <a:t> Love, the Women’s Auxiliary Ferrying Squadron (WAFS) began flying aircraft from where they were manufactured to bases in need. Also, they were considered civilian employees that were contracted for 3 months at a time.</a:t>
            </a:r>
          </a:p>
        </p:txBody>
      </p:sp>
      <p:sp>
        <p:nvSpPr>
          <p:cNvPr id="10" name="TextBox 9">
            <a:extLst>
              <a:ext uri="{FF2B5EF4-FFF2-40B4-BE49-F238E27FC236}">
                <a16:creationId xmlns:a16="http://schemas.microsoft.com/office/drawing/2014/main" id="{AC81544D-F6D7-3C6C-E088-69CEFC439899}"/>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B4C3DD8C-DF42-9FBE-89C2-4F20AD316907}"/>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363FFEB8-797F-77D9-6342-3CE2E3F0ED02}"/>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8" name="Straight Connector 7">
            <a:extLst>
              <a:ext uri="{FF2B5EF4-FFF2-40B4-BE49-F238E27FC236}">
                <a16:creationId xmlns:a16="http://schemas.microsoft.com/office/drawing/2014/main" id="{88372B0A-745B-6FE3-58C6-EA35DD0A9B7F}"/>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9" name="Straight Connector 8">
            <a:extLst>
              <a:ext uri="{FF2B5EF4-FFF2-40B4-BE49-F238E27FC236}">
                <a16:creationId xmlns:a16="http://schemas.microsoft.com/office/drawing/2014/main" id="{155B9842-EF2C-10F6-7335-3D3BE07AE244}"/>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3" name="Picture 2" descr="jackie-cochran.jpg">
            <a:extLst>
              <a:ext uri="{FF2B5EF4-FFF2-40B4-BE49-F238E27FC236}">
                <a16:creationId xmlns:a16="http://schemas.microsoft.com/office/drawing/2014/main" id="{6ABD16B4-4550-DECA-2861-CDF13227DEA6}"/>
              </a:ext>
            </a:extLst>
          </p:cNvPr>
          <p:cNvPicPr>
            <a:picLocks noChangeAspect="1"/>
          </p:cNvPicPr>
          <p:nvPr/>
        </p:nvPicPr>
        <p:blipFill>
          <a:blip r:embed="rId3"/>
          <a:stretch>
            <a:fillRect/>
          </a:stretch>
        </p:blipFill>
        <p:spPr>
          <a:xfrm>
            <a:off x="359228" y="2261808"/>
            <a:ext cx="2571977" cy="31175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ounded Rectangle 9">
            <a:extLst>
              <a:ext uri="{FF2B5EF4-FFF2-40B4-BE49-F238E27FC236}">
                <a16:creationId xmlns:a16="http://schemas.microsoft.com/office/drawing/2014/main" id="{5A570B49-759A-D4CD-E81F-FE74F73BB4B7}"/>
              </a:ext>
            </a:extLst>
          </p:cNvPr>
          <p:cNvSpPr>
            <a:spLocks noChangeArrowheads="1"/>
          </p:cNvSpPr>
          <p:nvPr/>
        </p:nvSpPr>
        <p:spPr bwMode="auto">
          <a:xfrm>
            <a:off x="3543300" y="2262188"/>
            <a:ext cx="5057775" cy="3117850"/>
          </a:xfrm>
          <a:prstGeom prst="roundRect">
            <a:avLst>
              <a:gd name="adj" fmla="val 16667"/>
            </a:avLst>
          </a:prstGeom>
          <a:solidFill>
            <a:srgbClr val="FFFFFF">
              <a:alpha val="27843"/>
            </a:srgbClr>
          </a:solidFill>
          <a:ln w="9525">
            <a:solidFill>
              <a:srgbClr val="4A7EBB"/>
            </a:solidFill>
            <a:round/>
            <a:headEnd/>
            <a:tailEnd/>
          </a:ln>
          <a:effectLst>
            <a:outerShdw dist="317500" dir="5400000" sx="89999" sy="-19000" rotWithShape="0">
              <a:srgbClr val="808080">
                <a:alpha val="1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8200" name="TextBox 4">
            <a:extLst>
              <a:ext uri="{FF2B5EF4-FFF2-40B4-BE49-F238E27FC236}">
                <a16:creationId xmlns:a16="http://schemas.microsoft.com/office/drawing/2014/main" id="{875218AC-8A31-6C63-16B9-D22995E41D8F}"/>
              </a:ext>
            </a:extLst>
          </p:cNvPr>
          <p:cNvSpPr txBox="1">
            <a:spLocks noChangeArrowheads="1"/>
          </p:cNvSpPr>
          <p:nvPr/>
        </p:nvSpPr>
        <p:spPr bwMode="auto">
          <a:xfrm>
            <a:off x="3857625" y="2841625"/>
            <a:ext cx="448786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In 1942, Jacqueline Cochran founded the Women’s Flying Training Detachment (WFTD). The WFTD flew any service needed by the Army Air Corps.</a:t>
            </a:r>
          </a:p>
          <a:p>
            <a:pPr eaLnBrk="1" hangingPunct="1"/>
            <a:endParaRPr lang="en-US" altLang="en-US" sz="1600"/>
          </a:p>
          <a:p>
            <a:pPr eaLnBrk="1" hangingPunct="1"/>
            <a:r>
              <a:rPr lang="en-US" altLang="en-US" sz="1600"/>
              <a:t> In 1943, the WAFS and the WFTD merged to become Women’s Air Force Service Pilots (WASPs) . Jacqueline Cochran was chosen to lead the WASPs.</a:t>
            </a:r>
          </a:p>
          <a:p>
            <a:pPr eaLnBrk="1" hangingPunct="1"/>
            <a:endParaRPr lang="en-US" altLang="en-US" sz="1600"/>
          </a:p>
        </p:txBody>
      </p:sp>
      <p:sp>
        <p:nvSpPr>
          <p:cNvPr id="11" name="TextBox 10">
            <a:extLst>
              <a:ext uri="{FF2B5EF4-FFF2-40B4-BE49-F238E27FC236}">
                <a16:creationId xmlns:a16="http://schemas.microsoft.com/office/drawing/2014/main" id="{A080A453-FA5B-918A-E6AE-A22AA905A801}"/>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7FD84AD6-4B66-C059-E252-FC1A9237A738}"/>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10" name="Straight Connector 9">
            <a:extLst>
              <a:ext uri="{FF2B5EF4-FFF2-40B4-BE49-F238E27FC236}">
                <a16:creationId xmlns:a16="http://schemas.microsoft.com/office/drawing/2014/main" id="{98581577-E451-4377-ABBE-B3EA64EA556A}"/>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11" name="Straight Connector 10">
            <a:extLst>
              <a:ext uri="{FF2B5EF4-FFF2-40B4-BE49-F238E27FC236}">
                <a16:creationId xmlns:a16="http://schemas.microsoft.com/office/drawing/2014/main" id="{BF3CEFD1-E4EE-AADF-50E3-058EBCB87DF3}"/>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12" name="Straight Connector 11">
            <a:extLst>
              <a:ext uri="{FF2B5EF4-FFF2-40B4-BE49-F238E27FC236}">
                <a16:creationId xmlns:a16="http://schemas.microsoft.com/office/drawing/2014/main" id="{D16C566B-3813-3CAD-DBD6-5125CDCDCF63}"/>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sp>
        <p:nvSpPr>
          <p:cNvPr id="7" name="Rounded Rectangle 6">
            <a:extLst>
              <a:ext uri="{FF2B5EF4-FFF2-40B4-BE49-F238E27FC236}">
                <a16:creationId xmlns:a16="http://schemas.microsoft.com/office/drawing/2014/main" id="{65F0E6E9-9811-5030-9710-34F00FDC7549}"/>
              </a:ext>
            </a:extLst>
          </p:cNvPr>
          <p:cNvSpPr>
            <a:spLocks noChangeArrowheads="1"/>
          </p:cNvSpPr>
          <p:nvPr/>
        </p:nvSpPr>
        <p:spPr bwMode="auto">
          <a:xfrm>
            <a:off x="301625" y="2262188"/>
            <a:ext cx="5057775" cy="3398837"/>
          </a:xfrm>
          <a:prstGeom prst="roundRect">
            <a:avLst>
              <a:gd name="adj" fmla="val 16667"/>
            </a:avLst>
          </a:prstGeom>
          <a:solidFill>
            <a:srgbClr val="FFFFFF">
              <a:alpha val="27843"/>
            </a:srgbClr>
          </a:solidFill>
          <a:ln w="9525">
            <a:solidFill>
              <a:srgbClr val="4A7EBB"/>
            </a:solidFill>
            <a:round/>
            <a:headEnd/>
            <a:tailEnd/>
          </a:ln>
          <a:effectLst>
            <a:outerShdw dist="317500" dir="5400000" sx="89999" sy="-19000" rotWithShape="0">
              <a:srgbClr val="808080">
                <a:alpha val="1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pic>
        <p:nvPicPr>
          <p:cNvPr id="3" name="Picture 2" descr="WASPS.JPG">
            <a:extLst>
              <a:ext uri="{FF2B5EF4-FFF2-40B4-BE49-F238E27FC236}">
                <a16:creationId xmlns:a16="http://schemas.microsoft.com/office/drawing/2014/main" id="{14D1FA1D-F879-32F0-E1F5-C016DC795806}"/>
              </a:ext>
            </a:extLst>
          </p:cNvPr>
          <p:cNvPicPr>
            <a:picLocks noChangeAspect="1"/>
          </p:cNvPicPr>
          <p:nvPr/>
        </p:nvPicPr>
        <p:blipFill>
          <a:blip r:embed="rId3"/>
          <a:stretch>
            <a:fillRect/>
          </a:stretch>
        </p:blipFill>
        <p:spPr>
          <a:xfrm>
            <a:off x="5658154" y="2261808"/>
            <a:ext cx="2409371" cy="18913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descr="wasp3.jpg">
            <a:extLst>
              <a:ext uri="{FF2B5EF4-FFF2-40B4-BE49-F238E27FC236}">
                <a16:creationId xmlns:a16="http://schemas.microsoft.com/office/drawing/2014/main" id="{5D85E1DE-DF8D-8513-681B-F8AB197929CE}"/>
              </a:ext>
            </a:extLst>
          </p:cNvPr>
          <p:cNvPicPr>
            <a:picLocks noChangeAspect="1"/>
          </p:cNvPicPr>
          <p:nvPr/>
        </p:nvPicPr>
        <p:blipFill>
          <a:blip r:embed="rId4"/>
          <a:stretch>
            <a:fillRect/>
          </a:stretch>
        </p:blipFill>
        <p:spPr>
          <a:xfrm rot="1451390">
            <a:off x="6363803" y="2873664"/>
            <a:ext cx="2388401" cy="18928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WASP-B-17.jpg">
            <a:extLst>
              <a:ext uri="{FF2B5EF4-FFF2-40B4-BE49-F238E27FC236}">
                <a16:creationId xmlns:a16="http://schemas.microsoft.com/office/drawing/2014/main" id="{04CC2E2F-EEF6-47FF-3A66-392984925F3F}"/>
              </a:ext>
            </a:extLst>
          </p:cNvPr>
          <p:cNvPicPr>
            <a:picLocks noChangeAspect="1"/>
          </p:cNvPicPr>
          <p:nvPr/>
        </p:nvPicPr>
        <p:blipFill>
          <a:blip r:embed="rId5"/>
          <a:stretch>
            <a:fillRect/>
          </a:stretch>
        </p:blipFill>
        <p:spPr>
          <a:xfrm>
            <a:off x="5835952" y="3486548"/>
            <a:ext cx="2449004" cy="189280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273" name="Rectangle 8">
            <a:extLst>
              <a:ext uri="{FF2B5EF4-FFF2-40B4-BE49-F238E27FC236}">
                <a16:creationId xmlns:a16="http://schemas.microsoft.com/office/drawing/2014/main" id="{A65305B2-2D3F-D222-576E-E69C935E62B2}"/>
              </a:ext>
            </a:extLst>
          </p:cNvPr>
          <p:cNvSpPr>
            <a:spLocks noChangeArrowheads="1"/>
          </p:cNvSpPr>
          <p:nvPr/>
        </p:nvSpPr>
        <p:spPr bwMode="auto">
          <a:xfrm>
            <a:off x="471488" y="2279650"/>
            <a:ext cx="45720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a:t>These women already had a pilot’s license prior to service. They then underwent more extensive training on military aircraft.</a:t>
            </a:r>
          </a:p>
          <a:p>
            <a:pPr eaLnBrk="1" hangingPunct="1"/>
            <a:endParaRPr lang="en-US" altLang="en-US" sz="1400"/>
          </a:p>
          <a:p>
            <a:pPr eaLnBrk="1" hangingPunct="1"/>
            <a:r>
              <a:rPr lang="en-US" altLang="en-US" sz="1400"/>
              <a:t>They ferried planes from factories to bases, transported cargo and participated in simulating missions.</a:t>
            </a:r>
          </a:p>
          <a:p>
            <a:pPr eaLnBrk="1" hangingPunct="1"/>
            <a:endParaRPr lang="en-US" altLang="en-US" sz="1400"/>
          </a:p>
          <a:p>
            <a:pPr eaLnBrk="1" hangingPunct="1"/>
            <a:r>
              <a:rPr lang="en-US" altLang="en-US" sz="1400"/>
              <a:t>They flew over </a:t>
            </a:r>
            <a:r>
              <a:rPr lang="en-US" altLang="en-US" b="1"/>
              <a:t>60</a:t>
            </a:r>
            <a:r>
              <a:rPr lang="en-US" altLang="en-US" sz="1400"/>
              <a:t> million miles on over </a:t>
            </a:r>
            <a:r>
              <a:rPr lang="en-US" altLang="en-US" b="1"/>
              <a:t>70</a:t>
            </a:r>
            <a:r>
              <a:rPr lang="en-US" altLang="en-US" sz="1400"/>
              <a:t> different kinds of aircraft.</a:t>
            </a:r>
          </a:p>
          <a:p>
            <a:pPr eaLnBrk="1" hangingPunct="1"/>
            <a:endParaRPr lang="en-US" altLang="en-US" sz="1400"/>
          </a:p>
          <a:p>
            <a:pPr eaLnBrk="1" hangingPunct="1"/>
            <a:r>
              <a:rPr lang="en-US" altLang="en-US" sz="1400"/>
              <a:t>Over </a:t>
            </a:r>
            <a:r>
              <a:rPr lang="en-US" altLang="en-US" b="1"/>
              <a:t>25,000</a:t>
            </a:r>
            <a:r>
              <a:rPr lang="en-US" altLang="en-US" sz="1400"/>
              <a:t> women applied but only </a:t>
            </a:r>
            <a:r>
              <a:rPr lang="en-US" altLang="en-US" b="1"/>
              <a:t>1,830</a:t>
            </a:r>
            <a:r>
              <a:rPr lang="en-US" altLang="en-US" sz="1400"/>
              <a:t> were accepted for these crucial and dangerous missions.</a:t>
            </a:r>
          </a:p>
          <a:p>
            <a:pPr eaLnBrk="1" hangingPunct="1"/>
            <a:endParaRPr lang="en-US" altLang="en-US" sz="1400"/>
          </a:p>
          <a:p>
            <a:pPr eaLnBrk="1" hangingPunct="1"/>
            <a:r>
              <a:rPr lang="en-US" altLang="en-US" b="1"/>
              <a:t>38</a:t>
            </a:r>
            <a:r>
              <a:rPr lang="en-US" altLang="en-US" sz="1400"/>
              <a:t> of them died while in service.</a:t>
            </a:r>
          </a:p>
        </p:txBody>
      </p:sp>
      <p:sp>
        <p:nvSpPr>
          <p:cNvPr id="13" name="TextBox 12">
            <a:extLst>
              <a:ext uri="{FF2B5EF4-FFF2-40B4-BE49-F238E27FC236}">
                <a16:creationId xmlns:a16="http://schemas.microsoft.com/office/drawing/2014/main" id="{E93382A2-EA73-27AC-AB8A-4A1AEB9DC8BB}"/>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0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273"/>
                                        </p:tgtEl>
                                        <p:attrNameLst>
                                          <p:attrName>style.visibility</p:attrName>
                                        </p:attrNameLst>
                                      </p:cBhvr>
                                      <p:to>
                                        <p:strVal val="visible"/>
                                      </p:to>
                                    </p:set>
                                    <p:anim calcmode="lin" valueType="num">
                                      <p:cBhvr additive="base">
                                        <p:cTn id="26" dur="500" fill="hold"/>
                                        <p:tgtEl>
                                          <p:spTgt spid="11273"/>
                                        </p:tgtEl>
                                        <p:attrNameLst>
                                          <p:attrName>ppt_x</p:attrName>
                                        </p:attrNameLst>
                                      </p:cBhvr>
                                      <p:tavLst>
                                        <p:tav tm="0">
                                          <p:val>
                                            <p:strVal val="#ppt_x"/>
                                          </p:val>
                                        </p:tav>
                                        <p:tav tm="100000">
                                          <p:val>
                                            <p:strVal val="#ppt_x"/>
                                          </p:val>
                                        </p:tav>
                                      </p:tavLst>
                                    </p:anim>
                                    <p:anim calcmode="lin" valueType="num">
                                      <p:cBhvr additive="base">
                                        <p:cTn id="27"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27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II Patriots Program.png">
            <a:extLst>
              <a:ext uri="{FF2B5EF4-FFF2-40B4-BE49-F238E27FC236}">
                <a16:creationId xmlns:a16="http://schemas.microsoft.com/office/drawing/2014/main" id="{CAA363D2-97ED-3525-13C8-185A69E2AA1F}"/>
              </a:ext>
            </a:extLst>
          </p:cNvPr>
          <p:cNvPicPr>
            <a:picLocks noChangeAspect="1"/>
          </p:cNvPicPr>
          <p:nvPr/>
        </p:nvPicPr>
        <p:blipFill>
          <a:blip r:embed="rId2"/>
          <a:stretch>
            <a:fillRect/>
          </a:stretch>
        </p:blipFill>
        <p:spPr>
          <a:xfrm>
            <a:off x="0" y="0"/>
            <a:ext cx="9176106" cy="20603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cxnSp>
        <p:nvCxnSpPr>
          <p:cNvPr id="8" name="Straight Connector 7">
            <a:extLst>
              <a:ext uri="{FF2B5EF4-FFF2-40B4-BE49-F238E27FC236}">
                <a16:creationId xmlns:a16="http://schemas.microsoft.com/office/drawing/2014/main" id="{698989AE-BB6D-8604-5268-514BF3DFD415}"/>
              </a:ext>
            </a:extLst>
          </p:cNvPr>
          <p:cNvCxnSpPr>
            <a:cxnSpLocks noChangeShapeType="1"/>
          </p:cNvCxnSpPr>
          <p:nvPr/>
        </p:nvCxnSpPr>
        <p:spPr bwMode="auto">
          <a:xfrm>
            <a:off x="0" y="5802313"/>
            <a:ext cx="9144000" cy="0"/>
          </a:xfrm>
          <a:prstGeom prst="line">
            <a:avLst/>
          </a:prstGeom>
          <a:noFill/>
          <a:ln w="25400">
            <a:solidFill>
              <a:schemeClr val="accent2"/>
            </a:solidFill>
            <a:round/>
            <a:headEnd/>
            <a:tailEnd/>
          </a:ln>
          <a:effectLst>
            <a:outerShdw dist="38100" dir="5400000" algn="t" rotWithShape="0">
              <a:srgbClr val="808080">
                <a:alpha val="39999"/>
              </a:srgbClr>
            </a:outerShdw>
          </a:effectLst>
        </p:spPr>
      </p:cxnSp>
      <p:cxnSp>
        <p:nvCxnSpPr>
          <p:cNvPr id="9" name="Straight Connector 8">
            <a:extLst>
              <a:ext uri="{FF2B5EF4-FFF2-40B4-BE49-F238E27FC236}">
                <a16:creationId xmlns:a16="http://schemas.microsoft.com/office/drawing/2014/main" id="{C556CFCB-9DAA-944C-0103-E43B21EBCD16}"/>
              </a:ext>
            </a:extLst>
          </p:cNvPr>
          <p:cNvCxnSpPr>
            <a:cxnSpLocks noChangeShapeType="1"/>
          </p:cNvCxnSpPr>
          <p:nvPr/>
        </p:nvCxnSpPr>
        <p:spPr bwMode="auto">
          <a:xfrm>
            <a:off x="0" y="5954713"/>
            <a:ext cx="9144000" cy="0"/>
          </a:xfrm>
          <a:prstGeom prst="line">
            <a:avLst/>
          </a:prstGeom>
          <a:noFill/>
          <a:ln w="25400">
            <a:solidFill>
              <a:schemeClr val="tx1"/>
            </a:solidFill>
            <a:round/>
            <a:headEnd/>
            <a:tailEnd/>
          </a:ln>
          <a:effectLst>
            <a:outerShdw dist="38100" dir="2700000" algn="tl" rotWithShape="0">
              <a:srgbClr val="808080">
                <a:alpha val="39999"/>
              </a:srgbClr>
            </a:outerShdw>
          </a:effectLst>
        </p:spPr>
      </p:cxnSp>
      <p:cxnSp>
        <p:nvCxnSpPr>
          <p:cNvPr id="10" name="Straight Connector 9">
            <a:extLst>
              <a:ext uri="{FF2B5EF4-FFF2-40B4-BE49-F238E27FC236}">
                <a16:creationId xmlns:a16="http://schemas.microsoft.com/office/drawing/2014/main" id="{B0204D69-C563-29E8-1FAD-FD51FECC7737}"/>
              </a:ext>
            </a:extLst>
          </p:cNvPr>
          <p:cNvCxnSpPr>
            <a:cxnSpLocks noChangeShapeType="1"/>
          </p:cNvCxnSpPr>
          <p:nvPr/>
        </p:nvCxnSpPr>
        <p:spPr bwMode="auto">
          <a:xfrm>
            <a:off x="0" y="6107113"/>
            <a:ext cx="9144000" cy="0"/>
          </a:xfrm>
          <a:prstGeom prst="line">
            <a:avLst/>
          </a:prstGeom>
          <a:noFill/>
          <a:ln w="25400">
            <a:solidFill>
              <a:schemeClr val="accent1"/>
            </a:solidFill>
            <a:round/>
            <a:headEnd/>
            <a:tailEnd/>
          </a:ln>
          <a:effectLst>
            <a:outerShdw dist="38100" dir="2700000" algn="tl" rotWithShape="0">
              <a:srgbClr val="808080">
                <a:alpha val="39999"/>
              </a:srgbClr>
            </a:outerShdw>
          </a:effectLst>
        </p:spPr>
      </p:cxnSp>
      <p:pic>
        <p:nvPicPr>
          <p:cNvPr id="10246" name="Picture 2" descr="Military_Logos1(TP).png">
            <a:extLst>
              <a:ext uri="{FF2B5EF4-FFF2-40B4-BE49-F238E27FC236}">
                <a16:creationId xmlns:a16="http://schemas.microsoft.com/office/drawing/2014/main" id="{0CFC31D8-9C8E-1C84-4038-EBA0DF044A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513" y="2390775"/>
            <a:ext cx="41862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Not allowed sign.gif">
            <a:extLst>
              <a:ext uri="{FF2B5EF4-FFF2-40B4-BE49-F238E27FC236}">
                <a16:creationId xmlns:a16="http://schemas.microsoft.com/office/drawing/2014/main" id="{3D8E3B9E-EDEB-F39A-52E7-2194862107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5700" y="2390775"/>
            <a:ext cx="2968625"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id="{F7B87C41-20B6-E898-F5C7-376E6B41594C}"/>
              </a:ext>
            </a:extLst>
          </p:cNvPr>
          <p:cNvSpPr>
            <a:spLocks noChangeArrowheads="1"/>
          </p:cNvSpPr>
          <p:nvPr/>
        </p:nvSpPr>
        <p:spPr bwMode="auto">
          <a:xfrm>
            <a:off x="4730750" y="2552700"/>
            <a:ext cx="4184650" cy="2998788"/>
          </a:xfrm>
          <a:prstGeom prst="roundRect">
            <a:avLst>
              <a:gd name="adj" fmla="val 16667"/>
            </a:avLst>
          </a:prstGeom>
          <a:solidFill>
            <a:srgbClr val="FFFFFF">
              <a:alpha val="27843"/>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a:p>
            <a:pPr algn="ctr" fontAlgn="auto">
              <a:spcBef>
                <a:spcPts val="0"/>
              </a:spcBef>
              <a:spcAft>
                <a:spcPts val="0"/>
              </a:spcAft>
              <a:defRPr/>
            </a:pPr>
            <a:endParaRPr lang="en-US" dirty="0">
              <a:solidFill>
                <a:srgbClr val="FFFFFF"/>
              </a:solidFill>
              <a:latin typeface="+mn-lt"/>
              <a:ea typeface="+mn-ea"/>
            </a:endParaRPr>
          </a:p>
        </p:txBody>
      </p:sp>
      <p:sp>
        <p:nvSpPr>
          <p:cNvPr id="10249" name="TextBox 4">
            <a:extLst>
              <a:ext uri="{FF2B5EF4-FFF2-40B4-BE49-F238E27FC236}">
                <a16:creationId xmlns:a16="http://schemas.microsoft.com/office/drawing/2014/main" id="{AB162456-6E4C-EC85-ABAA-3CEDCB21D070}"/>
              </a:ext>
            </a:extLst>
          </p:cNvPr>
          <p:cNvSpPr txBox="1">
            <a:spLocks noChangeArrowheads="1"/>
          </p:cNvSpPr>
          <p:nvPr/>
        </p:nvSpPr>
        <p:spPr bwMode="auto">
          <a:xfrm>
            <a:off x="4873625" y="2693988"/>
            <a:ext cx="38830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WASPs were </a:t>
            </a:r>
            <a:r>
              <a:rPr lang="en-US" altLang="en-US" b="1" u="sng"/>
              <a:t>NOT</a:t>
            </a:r>
            <a:r>
              <a:rPr lang="en-US" altLang="en-US"/>
              <a:t> considered part of the military and were left without military status. They were considered civilians and had to pay for room and board at military facilities and were not allowed military honors or benefits.</a:t>
            </a:r>
          </a:p>
        </p:txBody>
      </p:sp>
      <p:sp>
        <p:nvSpPr>
          <p:cNvPr id="10250" name="TextBox 5">
            <a:extLst>
              <a:ext uri="{FF2B5EF4-FFF2-40B4-BE49-F238E27FC236}">
                <a16:creationId xmlns:a16="http://schemas.microsoft.com/office/drawing/2014/main" id="{7CB24484-88AC-D8C7-0375-CB51232B2B8B}"/>
              </a:ext>
            </a:extLst>
          </p:cNvPr>
          <p:cNvSpPr txBox="1">
            <a:spLocks noChangeArrowheads="1"/>
          </p:cNvSpPr>
          <p:nvPr/>
        </p:nvSpPr>
        <p:spPr bwMode="auto">
          <a:xfrm>
            <a:off x="4873625" y="4510088"/>
            <a:ext cx="3641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In 1972, Congress recognized the WASPs full military status.</a:t>
            </a:r>
          </a:p>
        </p:txBody>
      </p:sp>
      <p:sp>
        <p:nvSpPr>
          <p:cNvPr id="12" name="TextBox 11">
            <a:extLst>
              <a:ext uri="{FF2B5EF4-FFF2-40B4-BE49-F238E27FC236}">
                <a16:creationId xmlns:a16="http://schemas.microsoft.com/office/drawing/2014/main" id="{8A387611-4DB2-8672-9A10-24DF82448959}"/>
              </a:ext>
            </a:extLst>
          </p:cNvPr>
          <p:cNvSpPr txBox="1"/>
          <p:nvPr/>
        </p:nvSpPr>
        <p:spPr>
          <a:xfrm>
            <a:off x="0" y="6173413"/>
            <a:ext cx="9144000" cy="461665"/>
          </a:xfrm>
          <a:prstGeom prst="rect">
            <a:avLst/>
          </a:prstGeom>
          <a:noFill/>
        </p:spPr>
        <p:txBody>
          <a:bodyPr>
            <a:spAutoFit/>
          </a:bodyPr>
          <a:lstStyle/>
          <a:p>
            <a:pPr algn="ctr" fontAlgn="auto">
              <a:spcBef>
                <a:spcPts val="0"/>
              </a:spcBef>
              <a:spcAft>
                <a:spcPts val="0"/>
              </a:spcAft>
              <a:defRPr/>
            </a:pPr>
            <a:r>
              <a:rPr lang="en-US" sz="2400" b="1" spc="-150" dirty="0">
                <a:ln w="18415" cmpd="sng">
                  <a:solidFill>
                    <a:srgbClr val="FFFFFF"/>
                  </a:solidFill>
                  <a:prstDash val="solid"/>
                </a:ln>
                <a:solidFill>
                  <a:schemeClr val="accent2"/>
                </a:solidFill>
                <a:effectLst>
                  <a:outerShdw blurRad="63500" dir="3600000" algn="tl" rotWithShape="0">
                    <a:srgbClr val="000000">
                      <a:alpha val="70000"/>
                    </a:srgbClr>
                  </a:outerShdw>
                </a:effectLst>
                <a:latin typeface="Helvetica Neue"/>
                <a:ea typeface="+mn-ea"/>
                <a:cs typeface="Helvetica Neue"/>
              </a:rPr>
              <a:t>NATIONAL GRANGE </a:t>
            </a:r>
            <a:r>
              <a:rPr lang="en-US" sz="2200" spc="-150" dirty="0">
                <a:ln w="18415" cmpd="sng">
                  <a:solidFill>
                    <a:srgbClr val="FFFFFF"/>
                  </a:solidFill>
                  <a:prstDash val="solid"/>
                </a:ln>
                <a:solidFill>
                  <a:schemeClr val="tx2">
                    <a:lumMod val="60000"/>
                    <a:lumOff val="40000"/>
                  </a:schemeClr>
                </a:solidFill>
                <a:effectLst>
                  <a:outerShdw blurRad="63500" dir="3600000" algn="tl" rotWithShape="0">
                    <a:srgbClr val="000000">
                      <a:alpha val="70000"/>
                    </a:srgbClr>
                  </a:outerShdw>
                </a:effectLst>
                <a:latin typeface="Helvetica Neue"/>
                <a:ea typeface="+mn-ea"/>
                <a:cs typeface="Helvetica Neue"/>
              </a:rPr>
              <a:t>OF THE ORDER OF PATRONS OF HUSBANDRY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1847</TotalTime>
  <Words>2965</Words>
  <Application>Microsoft Office PowerPoint</Application>
  <PresentationFormat>On-screen Show (4:3)</PresentationFormat>
  <Paragraphs>269</Paragraphs>
  <Slides>45</Slides>
  <Notes>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Calibri</vt:lpstr>
      <vt:lpstr>MS PGothic</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Grange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Wilkins</dc:creator>
  <cp:lastModifiedBy>Debra Campbell</cp:lastModifiedBy>
  <cp:revision>105</cp:revision>
  <dcterms:created xsi:type="dcterms:W3CDTF">2013-02-11T16:07:54Z</dcterms:created>
  <dcterms:modified xsi:type="dcterms:W3CDTF">2023-02-10T20:03:13Z</dcterms:modified>
</cp:coreProperties>
</file>